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Proxima Nova" charset="1" panose="02000506030000020004"/>
      <p:regular r:id="rId12"/>
    </p:embeddedFont>
    <p:embeddedFont>
      <p:font typeface="Proxima Nova Bold" charset="1" panose="02000506030000020004"/>
      <p:regular r:id="rId13"/>
    </p:embeddedFont>
    <p:embeddedFont>
      <p:font typeface="Proxima Nova Italics" charset="1" panose="02000506030000020004"/>
      <p:regular r:id="rId14"/>
    </p:embeddedFont>
    <p:embeddedFont>
      <p:font typeface="Proxima Nova Bold Italics" charset="1" panose="02000506030000020004"/>
      <p:regular r:id="rId15"/>
    </p:embeddedFont>
    <p:embeddedFont>
      <p:font typeface="Proxima Nova Light" charset="1" panose="02000506030000020004"/>
      <p:regular r:id="rId16"/>
    </p:embeddedFont>
    <p:embeddedFont>
      <p:font typeface="Proxima Nova Light Italics" charset="1" panose="02000506030000020004"/>
      <p:regular r:id="rId17"/>
    </p:embeddedFont>
    <p:embeddedFont>
      <p:font typeface="Proxima Nova Heavy" charset="1" panose="02000506030000020004"/>
      <p:regular r:id="rId18"/>
    </p:embeddedFont>
    <p:embeddedFont>
      <p:font typeface="Proxima Nova Heavy Italics" charset="1" panose="020005060300000200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slides/slide33.xml" Type="http://schemas.openxmlformats.org/officeDocument/2006/relationships/slide"/><Relationship Id="rId59" Target="slides/slide34.xml" Type="http://schemas.openxmlformats.org/officeDocument/2006/relationships/slide"/><Relationship Id="rId6" Target="fonts/font6.fntdata" Type="http://schemas.openxmlformats.org/officeDocument/2006/relationships/font"/><Relationship Id="rId60" Target="slides/slide35.xml" Type="http://schemas.openxmlformats.org/officeDocument/2006/relationships/slide"/><Relationship Id="rId61" Target="slides/slide36.xml" Type="http://schemas.openxmlformats.org/officeDocument/2006/relationships/slide"/><Relationship Id="rId62" Target="slides/slide37.xml" Type="http://schemas.openxmlformats.org/officeDocument/2006/relationships/slide"/><Relationship Id="rId63" Target="slides/slide38.xml" Type="http://schemas.openxmlformats.org/officeDocument/2006/relationships/slide"/><Relationship Id="rId64" Target="slides/slide39.xml" Type="http://schemas.openxmlformats.org/officeDocument/2006/relationships/slide"/><Relationship Id="rId65" Target="slides/slide40.xml" Type="http://schemas.openxmlformats.org/officeDocument/2006/relationships/slide"/><Relationship Id="rId66" Target="slides/slide41.xml" Type="http://schemas.openxmlformats.org/officeDocument/2006/relationships/slide"/><Relationship Id="rId67" Target="slides/slide42.xml" Type="http://schemas.openxmlformats.org/officeDocument/2006/relationships/slide"/><Relationship Id="rId68" Target="slides/slide43.xml" Type="http://schemas.openxmlformats.org/officeDocument/2006/relationships/slide"/><Relationship Id="rId69" Target="slides/slide44.xml" Type="http://schemas.openxmlformats.org/officeDocument/2006/relationships/slide"/><Relationship Id="rId7" Target="fonts/font7.fntdata" Type="http://schemas.openxmlformats.org/officeDocument/2006/relationships/font"/><Relationship Id="rId70" Target="slides/slide45.xml" Type="http://schemas.openxmlformats.org/officeDocument/2006/relationships/slide"/><Relationship Id="rId71" Target="slides/slide46.xml" Type="http://schemas.openxmlformats.org/officeDocument/2006/relationships/slide"/><Relationship Id="rId72" Target="slides/slide47.xml" Type="http://schemas.openxmlformats.org/officeDocument/2006/relationships/slide"/><Relationship Id="rId73" Target="slides/slide48.xml" Type="http://schemas.openxmlformats.org/officeDocument/2006/relationships/slide"/><Relationship Id="rId74" Target="slides/slide49.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8.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9.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9.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https://en.wikipedia.org/wiki/Talwar-class_frigate#cite_note-rusnavy1-3" TargetMode="External" Type="http://schemas.openxmlformats.org/officeDocument/2006/relationships/hyperlink"/><Relationship Id="rId3" Target="https://en.wikipedia.org/wiki/Talwar-class_frigate#cite_note-shipyard-yantar1-4" TargetMode="External" Type="http://schemas.openxmlformats.org/officeDocument/2006/relationships/hyperlink"/><Relationship Id="rId4" Target="../media/image48.png" Type="http://schemas.openxmlformats.org/officeDocument/2006/relationships/image"/><Relationship Id="rId5" Target="../media/image49.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0.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51.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6.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7.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286" r="0" b="0"/>
          <a:stretch>
            <a:fillRect/>
          </a:stretch>
        </p:blipFill>
        <p:spPr>
          <a:xfrm flipH="false" flipV="false">
            <a:off x="0" y="0"/>
            <a:ext cx="18288000" cy="10287000"/>
          </a:xfrm>
          <a:prstGeom prst="rect">
            <a:avLst/>
          </a:prstGeom>
        </p:spPr>
      </p:pic>
      <p:grpSp>
        <p:nvGrpSpPr>
          <p:cNvPr name="Group 3" id="3"/>
          <p:cNvGrpSpPr/>
          <p:nvPr/>
        </p:nvGrpSpPr>
        <p:grpSpPr>
          <a:xfrm rot="0">
            <a:off x="0" y="0"/>
            <a:ext cx="12181917" cy="10287000"/>
            <a:chOff x="0" y="0"/>
            <a:chExt cx="16242556" cy="13716000"/>
          </a:xfrm>
        </p:grpSpPr>
        <p:sp>
          <p:nvSpPr>
            <p:cNvPr name="Freeform 4" id="4"/>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2285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66865"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38274"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526556"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9" id="9"/>
          <p:cNvSpPr/>
          <p:nvPr/>
        </p:nvSpPr>
        <p:spPr>
          <a:xfrm flipH="false" flipV="false" rot="-2085749">
            <a:off x="-8188398" y="-3128043"/>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028700" y="514350"/>
            <a:ext cx="2314575" cy="1028700"/>
          </a:xfrm>
          <a:custGeom>
            <a:avLst/>
            <a:gdLst/>
            <a:ahLst/>
            <a:cxnLst/>
            <a:rect r="r" b="b" t="t" l="l"/>
            <a:pathLst>
              <a:path h="1028700" w="2314575">
                <a:moveTo>
                  <a:pt x="0" y="0"/>
                </a:moveTo>
                <a:lnTo>
                  <a:pt x="2314575" y="0"/>
                </a:lnTo>
                <a:lnTo>
                  <a:pt x="2314575" y="1028700"/>
                </a:lnTo>
                <a:lnTo>
                  <a:pt x="0" y="1028700"/>
                </a:lnTo>
                <a:lnTo>
                  <a:pt x="0" y="0"/>
                </a:lnTo>
                <a:close/>
              </a:path>
            </a:pathLst>
          </a:custGeom>
          <a:blipFill>
            <a:blip r:embed="rId7"/>
            <a:stretch>
              <a:fillRect l="0" t="0" r="0" b="0"/>
            </a:stretch>
          </a:blipFill>
        </p:spPr>
      </p:sp>
      <p:sp>
        <p:nvSpPr>
          <p:cNvPr name="TextBox 11" id="11"/>
          <p:cNvSpPr txBox="true"/>
          <p:nvPr/>
        </p:nvSpPr>
        <p:spPr>
          <a:xfrm rot="0">
            <a:off x="1028700" y="3420497"/>
            <a:ext cx="9013875" cy="798195"/>
          </a:xfrm>
          <a:prstGeom prst="rect">
            <a:avLst/>
          </a:prstGeom>
        </p:spPr>
        <p:txBody>
          <a:bodyPr anchor="t" rtlCol="false" tIns="0" lIns="0" bIns="0" rIns="0">
            <a:spAutoFit/>
          </a:bodyPr>
          <a:lstStyle/>
          <a:p>
            <a:pPr>
              <a:lnSpc>
                <a:spcPts val="5940"/>
              </a:lnSpc>
            </a:pPr>
            <a:r>
              <a:rPr lang="en-US" sz="6000">
                <a:solidFill>
                  <a:srgbClr val="004AAD"/>
                </a:solidFill>
                <a:latin typeface="Proxima Nova Bold"/>
              </a:rPr>
              <a:t>PS-1 Report</a:t>
            </a:r>
          </a:p>
        </p:txBody>
      </p:sp>
      <p:sp>
        <p:nvSpPr>
          <p:cNvPr name="TextBox 12" id="12"/>
          <p:cNvSpPr txBox="true"/>
          <p:nvPr/>
        </p:nvSpPr>
        <p:spPr>
          <a:xfrm rot="0">
            <a:off x="1028700" y="4313942"/>
            <a:ext cx="8544752" cy="666750"/>
          </a:xfrm>
          <a:prstGeom prst="rect">
            <a:avLst/>
          </a:prstGeom>
        </p:spPr>
        <p:txBody>
          <a:bodyPr anchor="t" rtlCol="false" tIns="0" lIns="0" bIns="0" rIns="0">
            <a:spAutoFit/>
          </a:bodyPr>
          <a:lstStyle/>
          <a:p>
            <a:pPr>
              <a:lnSpc>
                <a:spcPts val="4950"/>
              </a:lnSpc>
            </a:pPr>
            <a:r>
              <a:rPr lang="en-US" sz="5000">
                <a:solidFill>
                  <a:srgbClr val="2BB4D4"/>
                </a:solidFill>
                <a:latin typeface="Proxima Nova Bold"/>
              </a:rPr>
              <a:t>Goa Shipyard Ltd.</a:t>
            </a:r>
          </a:p>
        </p:txBody>
      </p:sp>
      <p:sp>
        <p:nvSpPr>
          <p:cNvPr name="TextBox 13" id="13"/>
          <p:cNvSpPr txBox="true"/>
          <p:nvPr/>
        </p:nvSpPr>
        <p:spPr>
          <a:xfrm rot="0">
            <a:off x="1028700" y="7210425"/>
            <a:ext cx="2764929" cy="2047875"/>
          </a:xfrm>
          <a:prstGeom prst="rect">
            <a:avLst/>
          </a:prstGeom>
        </p:spPr>
        <p:txBody>
          <a:bodyPr anchor="t" rtlCol="false" tIns="0" lIns="0" bIns="0" rIns="0">
            <a:spAutoFit/>
          </a:bodyPr>
          <a:lstStyle/>
          <a:p>
            <a:pPr>
              <a:lnSpc>
                <a:spcPts val="1999"/>
              </a:lnSpc>
            </a:pPr>
            <a:r>
              <a:rPr lang="en-US" sz="2499">
                <a:solidFill>
                  <a:srgbClr val="000000"/>
                </a:solidFill>
                <a:latin typeface="Proxima Nova"/>
              </a:rPr>
              <a:t>Presentation By:</a:t>
            </a:r>
          </a:p>
          <a:p>
            <a:pPr>
              <a:lnSpc>
                <a:spcPts val="1999"/>
              </a:lnSpc>
            </a:pPr>
          </a:p>
          <a:p>
            <a:pPr>
              <a:lnSpc>
                <a:spcPts val="1999"/>
              </a:lnSpc>
            </a:pPr>
            <a:r>
              <a:rPr lang="en-US" sz="2499">
                <a:solidFill>
                  <a:srgbClr val="000000"/>
                </a:solidFill>
                <a:latin typeface="Proxima Nova"/>
              </a:rPr>
              <a:t>BHANU PARIHAR</a:t>
            </a:r>
          </a:p>
          <a:p>
            <a:pPr>
              <a:lnSpc>
                <a:spcPts val="1999"/>
              </a:lnSpc>
            </a:pPr>
            <a:r>
              <a:rPr lang="en-US" sz="2499">
                <a:solidFill>
                  <a:srgbClr val="000000"/>
                </a:solidFill>
                <a:latin typeface="Proxima Nova"/>
              </a:rPr>
              <a:t> </a:t>
            </a:r>
          </a:p>
          <a:p>
            <a:pPr>
              <a:lnSpc>
                <a:spcPts val="1999"/>
              </a:lnSpc>
            </a:pPr>
            <a:r>
              <a:rPr lang="en-US" sz="2499">
                <a:solidFill>
                  <a:srgbClr val="000000"/>
                </a:solidFill>
                <a:latin typeface="Proxima Nova"/>
              </a:rPr>
              <a:t>GIRIK ROUTARAY</a:t>
            </a:r>
          </a:p>
          <a:p>
            <a:pPr>
              <a:lnSpc>
                <a:spcPts val="1999"/>
              </a:lnSpc>
            </a:pPr>
            <a:r>
              <a:rPr lang="en-US" sz="2499">
                <a:solidFill>
                  <a:srgbClr val="000000"/>
                </a:solidFill>
                <a:latin typeface="Proxima Nova"/>
              </a:rPr>
              <a:t> </a:t>
            </a:r>
          </a:p>
          <a:p>
            <a:pPr>
              <a:lnSpc>
                <a:spcPts val="1999"/>
              </a:lnSpc>
            </a:pPr>
            <a:r>
              <a:rPr lang="en-US" sz="2499">
                <a:solidFill>
                  <a:srgbClr val="000000"/>
                </a:solidFill>
                <a:latin typeface="Proxima Nova"/>
              </a:rPr>
              <a:t>VAIBHAV DEVNANI</a:t>
            </a:r>
          </a:p>
          <a:p>
            <a:pPr algn="ctr">
              <a:lnSpc>
                <a:spcPts val="2499"/>
              </a:lnSpc>
            </a:pPr>
            <a:r>
              <a:rPr lang="en-US" sz="2499">
                <a:solidFill>
                  <a:srgbClr val="000000"/>
                </a:solidFill>
                <a:latin typeface="Proxima Nova"/>
              </a:rPr>
              <a:t> </a:t>
            </a:r>
          </a:p>
        </p:txBody>
      </p:sp>
      <p:sp>
        <p:nvSpPr>
          <p:cNvPr name="Freeform 14" id="14"/>
          <p:cNvSpPr/>
          <p:nvPr/>
        </p:nvSpPr>
        <p:spPr>
          <a:xfrm flipH="false" flipV="false" rot="1412204">
            <a:off x="-7927015" y="-2353816"/>
            <a:ext cx="12508474" cy="10165978"/>
          </a:xfrm>
          <a:custGeom>
            <a:avLst/>
            <a:gdLst/>
            <a:ahLst/>
            <a:cxnLst/>
            <a:rect r="r" b="b" t="t" l="l"/>
            <a:pathLst>
              <a:path h="10165978" w="12508474">
                <a:moveTo>
                  <a:pt x="0" y="0"/>
                </a:moveTo>
                <a:lnTo>
                  <a:pt x="12508474" y="0"/>
                </a:lnTo>
                <a:lnTo>
                  <a:pt x="12508474" y="10165978"/>
                </a:lnTo>
                <a:lnTo>
                  <a:pt x="0" y="10165978"/>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PROPULSION SYSTEM</a:t>
            </a:r>
          </a:p>
        </p:txBody>
      </p:sp>
      <p:sp>
        <p:nvSpPr>
          <p:cNvPr name="TextBox 6" id="6"/>
          <p:cNvSpPr txBox="true"/>
          <p:nvPr/>
        </p:nvSpPr>
        <p:spPr>
          <a:xfrm rot="0">
            <a:off x="891836" y="2354621"/>
            <a:ext cx="17063187" cy="65627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Responsible for providing necessary power for movement of the vessel</a:t>
            </a:r>
          </a:p>
          <a:p>
            <a:pPr marL="647697" indent="-323848" lvl="1">
              <a:lnSpc>
                <a:spcPts val="4799"/>
              </a:lnSpc>
              <a:buFont typeface="Arial"/>
              <a:buChar char="•"/>
            </a:pPr>
            <a:r>
              <a:rPr lang="en-US" sz="2999">
                <a:solidFill>
                  <a:srgbClr val="2E2E2E"/>
                </a:solidFill>
                <a:latin typeface="Proxima Nova"/>
              </a:rPr>
              <a:t>3 important parts: </a:t>
            </a:r>
          </a:p>
          <a:p>
            <a:pPr marL="1295394" indent="-431798" lvl="2">
              <a:lnSpc>
                <a:spcPts val="4799"/>
              </a:lnSpc>
              <a:buFont typeface="Arial"/>
              <a:buChar char="⚬"/>
            </a:pPr>
            <a:r>
              <a:rPr lang="en-US" sz="2999">
                <a:solidFill>
                  <a:srgbClr val="2E2E2E"/>
                </a:solidFill>
                <a:latin typeface="Proxima Nova"/>
              </a:rPr>
              <a:t>Engine</a:t>
            </a:r>
          </a:p>
          <a:p>
            <a:pPr marL="1295394" indent="-431798" lvl="2">
              <a:lnSpc>
                <a:spcPts val="4799"/>
              </a:lnSpc>
              <a:buFont typeface="Arial"/>
              <a:buChar char="⚬"/>
            </a:pPr>
            <a:r>
              <a:rPr lang="en-US" sz="2999">
                <a:solidFill>
                  <a:srgbClr val="2E2E2E"/>
                </a:solidFill>
                <a:latin typeface="Proxima Nova"/>
              </a:rPr>
              <a:t>Shafting</a:t>
            </a:r>
          </a:p>
          <a:p>
            <a:pPr marL="1295394" indent="-431798" lvl="2">
              <a:lnSpc>
                <a:spcPts val="4799"/>
              </a:lnSpc>
              <a:buFont typeface="Arial"/>
              <a:buChar char="⚬"/>
            </a:pPr>
            <a:r>
              <a:rPr lang="en-US" sz="2999">
                <a:solidFill>
                  <a:srgbClr val="2E2E2E"/>
                </a:solidFill>
                <a:latin typeface="Proxima Nova"/>
              </a:rPr>
              <a:t>Propeller</a:t>
            </a:r>
          </a:p>
          <a:p>
            <a:pPr marL="647697" indent="-323848" lvl="1">
              <a:lnSpc>
                <a:spcPts val="4799"/>
              </a:lnSpc>
              <a:buFont typeface="Arial"/>
              <a:buChar char="•"/>
            </a:pPr>
            <a:r>
              <a:rPr lang="en-US" sz="2999">
                <a:solidFill>
                  <a:srgbClr val="2E2E2E"/>
                </a:solidFill>
                <a:latin typeface="Proxima Nova"/>
              </a:rPr>
              <a:t>Engine: </a:t>
            </a:r>
          </a:p>
          <a:p>
            <a:pPr marL="1295394" indent="-431798" lvl="2">
              <a:lnSpc>
                <a:spcPts val="4799"/>
              </a:lnSpc>
              <a:buFont typeface="Arial"/>
              <a:buChar char="⚬"/>
            </a:pPr>
            <a:r>
              <a:rPr lang="en-US" sz="2999">
                <a:solidFill>
                  <a:srgbClr val="2E2E2E"/>
                </a:solidFill>
                <a:latin typeface="Proxima Nova"/>
              </a:rPr>
              <a:t>Serves as power source for propulsion system</a:t>
            </a:r>
          </a:p>
          <a:p>
            <a:pPr marL="1295394" indent="-431798" lvl="2">
              <a:lnSpc>
                <a:spcPts val="4799"/>
              </a:lnSpc>
              <a:buFont typeface="Arial"/>
              <a:buChar char="⚬"/>
            </a:pPr>
            <a:r>
              <a:rPr lang="en-US" sz="2999">
                <a:solidFill>
                  <a:srgbClr val="2E2E2E"/>
                </a:solidFill>
                <a:latin typeface="Proxima Nova"/>
              </a:rPr>
              <a:t>traditionally diesel or gasoline IC engine</a:t>
            </a:r>
          </a:p>
          <a:p>
            <a:pPr marL="1295394" indent="-431798" lvl="2">
              <a:lnSpc>
                <a:spcPts val="4799"/>
              </a:lnSpc>
              <a:buFont typeface="Arial"/>
              <a:buChar char="⚬"/>
            </a:pPr>
            <a:r>
              <a:rPr lang="en-US" sz="2999">
                <a:solidFill>
                  <a:srgbClr val="2E2E2E"/>
                </a:solidFill>
                <a:latin typeface="Proxima Nova"/>
              </a:rPr>
              <a:t>alternatively, can be gas turbines, steam turbines or electric motor</a:t>
            </a:r>
          </a:p>
          <a:p>
            <a:pPr marL="1295394" indent="-431798" lvl="2">
              <a:lnSpc>
                <a:spcPts val="4799"/>
              </a:lnSpc>
              <a:buFont typeface="Arial"/>
              <a:buChar char="⚬"/>
            </a:pPr>
            <a:r>
              <a:rPr lang="en-US" sz="2999">
                <a:solidFill>
                  <a:srgbClr val="2E2E2E"/>
                </a:solidFill>
                <a:latin typeface="Proxima Nova"/>
              </a:rPr>
              <a:t>rotational energy generated, transferred to propellers via shafting</a:t>
            </a:r>
          </a:p>
          <a:p>
            <a:pPr>
              <a:lnSpc>
                <a:spcPts val="47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PROPULSION SYSTEM</a:t>
            </a:r>
          </a:p>
        </p:txBody>
      </p:sp>
      <p:sp>
        <p:nvSpPr>
          <p:cNvPr name="TextBox 6" id="6"/>
          <p:cNvSpPr txBox="true"/>
          <p:nvPr/>
        </p:nvSpPr>
        <p:spPr>
          <a:xfrm rot="0">
            <a:off x="891836" y="2354621"/>
            <a:ext cx="17063187" cy="65627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Shafting:</a:t>
            </a:r>
          </a:p>
          <a:p>
            <a:pPr marL="1295394" indent="-431798" lvl="2">
              <a:lnSpc>
                <a:spcPts val="4799"/>
              </a:lnSpc>
              <a:buFont typeface="Arial"/>
              <a:buChar char="⚬"/>
            </a:pPr>
            <a:r>
              <a:rPr lang="en-US" sz="2999">
                <a:solidFill>
                  <a:srgbClr val="2E2E2E"/>
                </a:solidFill>
                <a:latin typeface="Proxima Nova"/>
              </a:rPr>
              <a:t>mechanical arrangement of shafts, couples and bearings </a:t>
            </a:r>
          </a:p>
          <a:p>
            <a:pPr marL="1295394" indent="-431798" lvl="2">
              <a:lnSpc>
                <a:spcPts val="4799"/>
              </a:lnSpc>
              <a:buFont typeface="Arial"/>
              <a:buChar char="⚬"/>
            </a:pPr>
            <a:r>
              <a:rPr lang="en-US" sz="2999">
                <a:solidFill>
                  <a:srgbClr val="2E2E2E"/>
                </a:solidFill>
                <a:latin typeface="Proxima Nova"/>
              </a:rPr>
              <a:t>transfers power from engine to propeller</a:t>
            </a:r>
          </a:p>
          <a:p>
            <a:pPr marL="1295394" indent="-431798" lvl="2">
              <a:lnSpc>
                <a:spcPts val="4799"/>
              </a:lnSpc>
              <a:buFont typeface="Arial"/>
              <a:buChar char="⚬"/>
            </a:pPr>
            <a:r>
              <a:rPr lang="en-US" sz="2999">
                <a:solidFill>
                  <a:srgbClr val="2E2E2E"/>
                </a:solidFill>
                <a:latin typeface="Proxima Nova"/>
              </a:rPr>
              <a:t>primary shaft runs from output shaft of engine through hull towards propeller</a:t>
            </a:r>
          </a:p>
          <a:p>
            <a:pPr marL="1295394" indent="-431798" lvl="2">
              <a:lnSpc>
                <a:spcPts val="4799"/>
              </a:lnSpc>
              <a:buFont typeface="Arial"/>
              <a:buChar char="⚬"/>
            </a:pPr>
            <a:r>
              <a:rPr lang="en-US" sz="2999">
                <a:solidFill>
                  <a:srgbClr val="2E2E2E"/>
                </a:solidFill>
                <a:latin typeface="Proxima Nova"/>
              </a:rPr>
              <a:t>sometimes assisted via intermediate shaft for support</a:t>
            </a:r>
          </a:p>
          <a:p>
            <a:pPr marL="647697" indent="-323848" lvl="1">
              <a:lnSpc>
                <a:spcPts val="4799"/>
              </a:lnSpc>
              <a:buFont typeface="Arial"/>
              <a:buChar char="•"/>
            </a:pPr>
            <a:r>
              <a:rPr lang="en-US" sz="2999">
                <a:solidFill>
                  <a:srgbClr val="2E2E2E"/>
                </a:solidFill>
                <a:latin typeface="Proxima Nova"/>
              </a:rPr>
              <a:t>Propeller:</a:t>
            </a:r>
          </a:p>
          <a:p>
            <a:pPr marL="1295394" indent="-431798" lvl="2">
              <a:lnSpc>
                <a:spcPts val="4799"/>
              </a:lnSpc>
              <a:buFont typeface="Arial"/>
              <a:buChar char="⚬"/>
            </a:pPr>
            <a:r>
              <a:rPr lang="en-US" sz="2999">
                <a:solidFill>
                  <a:srgbClr val="2E2E2E"/>
                </a:solidFill>
                <a:latin typeface="Proxima Nova"/>
              </a:rPr>
              <a:t>Converts rotational energy into thrust</a:t>
            </a:r>
          </a:p>
          <a:p>
            <a:pPr marL="1295394" indent="-431798" lvl="2">
              <a:lnSpc>
                <a:spcPts val="4799"/>
              </a:lnSpc>
              <a:buFont typeface="Arial"/>
              <a:buChar char="⚬"/>
            </a:pPr>
            <a:r>
              <a:rPr lang="en-US" sz="2999">
                <a:solidFill>
                  <a:srgbClr val="2E2E2E"/>
                </a:solidFill>
                <a:latin typeface="Proxima Nova"/>
              </a:rPr>
              <a:t>blades attached to a hub</a:t>
            </a:r>
          </a:p>
          <a:p>
            <a:pPr marL="1295394" indent="-431798" lvl="2">
              <a:lnSpc>
                <a:spcPts val="4799"/>
              </a:lnSpc>
              <a:buFont typeface="Arial"/>
              <a:buChar char="⚬"/>
            </a:pPr>
            <a:r>
              <a:rPr lang="en-US" sz="2999">
                <a:solidFill>
                  <a:srgbClr val="2E2E2E"/>
                </a:solidFill>
                <a:latin typeface="Proxima Nova"/>
              </a:rPr>
              <a:t>blades push water to generate thrust</a:t>
            </a:r>
          </a:p>
          <a:p>
            <a:pPr marL="1295394" indent="-431798" lvl="2">
              <a:lnSpc>
                <a:spcPts val="4799"/>
              </a:lnSpc>
              <a:buFont typeface="Arial"/>
              <a:buChar char="⚬"/>
            </a:pPr>
            <a:r>
              <a:rPr lang="en-US" sz="2999">
                <a:solidFill>
                  <a:srgbClr val="2E2E2E"/>
                </a:solidFill>
                <a:latin typeface="Proxima Nova"/>
              </a:rPr>
              <a:t>adjustable blades to control various functions and optimize running</a:t>
            </a:r>
          </a:p>
          <a:p>
            <a:pPr marL="647697" indent="-323848" lvl="1">
              <a:lnSpc>
                <a:spcPts val="4799"/>
              </a:lnSpc>
              <a:buFont typeface="Arial"/>
              <a:buChar char="•"/>
            </a:pPr>
            <a:r>
              <a:rPr lang="en-US" sz="2999">
                <a:solidFill>
                  <a:srgbClr val="2E2E2E"/>
                </a:solidFill>
                <a:latin typeface="Proxima Nova"/>
              </a:rPr>
              <a:t>Together these three systems work together so that ship can run smoothly.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412512" y="-129657"/>
            <a:ext cx="6729406" cy="5469172"/>
          </a:xfrm>
          <a:custGeom>
            <a:avLst/>
            <a:gdLst/>
            <a:ahLst/>
            <a:cxnLst/>
            <a:rect r="r" b="b" t="t" l="l"/>
            <a:pathLst>
              <a:path h="5469172" w="6729406">
                <a:moveTo>
                  <a:pt x="6729407" y="0"/>
                </a:moveTo>
                <a:lnTo>
                  <a:pt x="0" y="0"/>
                </a:lnTo>
                <a:lnTo>
                  <a:pt x="0" y="5469172"/>
                </a:lnTo>
                <a:lnTo>
                  <a:pt x="6729407" y="5469172"/>
                </a:lnTo>
                <a:lnTo>
                  <a:pt x="672940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ENGINES</a:t>
            </a:r>
          </a:p>
        </p:txBody>
      </p:sp>
      <p:sp>
        <p:nvSpPr>
          <p:cNvPr name="TextBox 6" id="6"/>
          <p:cNvSpPr txBox="true"/>
          <p:nvPr/>
        </p:nvSpPr>
        <p:spPr>
          <a:xfrm rot="0">
            <a:off x="891836" y="1812767"/>
            <a:ext cx="15426497" cy="7830185"/>
          </a:xfrm>
          <a:prstGeom prst="rect">
            <a:avLst/>
          </a:prstGeom>
        </p:spPr>
        <p:txBody>
          <a:bodyPr anchor="t" rtlCol="false" tIns="0" lIns="0" bIns="0" rIns="0">
            <a:spAutoFit/>
          </a:bodyPr>
          <a:lstStyle/>
          <a:p>
            <a:pPr marL="604521" indent="-302261" lvl="1">
              <a:lnSpc>
                <a:spcPts val="4480"/>
              </a:lnSpc>
              <a:buFont typeface="Arial"/>
              <a:buChar char="•"/>
            </a:pPr>
            <a:r>
              <a:rPr lang="en-US" sz="2800">
                <a:solidFill>
                  <a:srgbClr val="2E2E2E"/>
                </a:solidFill>
                <a:latin typeface="Proxima Nova"/>
              </a:rPr>
              <a:t>Engines can be mainly divided into 3 types:</a:t>
            </a:r>
          </a:p>
          <a:p>
            <a:pPr marL="1209042" indent="-403014" lvl="2">
              <a:lnSpc>
                <a:spcPts val="4480"/>
              </a:lnSpc>
              <a:buFont typeface="Arial"/>
              <a:buChar char="⚬"/>
            </a:pPr>
            <a:r>
              <a:rPr lang="en-US" sz="2800">
                <a:solidFill>
                  <a:srgbClr val="2E2E2E"/>
                </a:solidFill>
                <a:latin typeface="Proxima Nova"/>
              </a:rPr>
              <a:t>Reciprocating Engines</a:t>
            </a:r>
          </a:p>
          <a:p>
            <a:pPr marL="1813563" indent="-453391" lvl="3">
              <a:lnSpc>
                <a:spcPts val="4480"/>
              </a:lnSpc>
              <a:buFont typeface="Arial"/>
              <a:buChar char="￭"/>
            </a:pPr>
            <a:r>
              <a:rPr lang="en-US" sz="2800">
                <a:solidFill>
                  <a:srgbClr val="2E2E2E"/>
                </a:solidFill>
                <a:latin typeface="Proxima Nova"/>
              </a:rPr>
              <a:t>Diesel </a:t>
            </a:r>
          </a:p>
          <a:p>
            <a:pPr marL="1813563" indent="-453391" lvl="3">
              <a:lnSpc>
                <a:spcPts val="4480"/>
              </a:lnSpc>
              <a:buFont typeface="Arial"/>
              <a:buChar char="￭"/>
            </a:pPr>
            <a:r>
              <a:rPr lang="en-US" sz="2800">
                <a:solidFill>
                  <a:srgbClr val="2E2E2E"/>
                </a:solidFill>
                <a:latin typeface="Proxima Nova"/>
              </a:rPr>
              <a:t>Gasoline</a:t>
            </a:r>
          </a:p>
          <a:p>
            <a:pPr marL="1813563" indent="-453391" lvl="3">
              <a:lnSpc>
                <a:spcPts val="4480"/>
              </a:lnSpc>
              <a:buFont typeface="Arial"/>
              <a:buChar char="￭"/>
            </a:pPr>
            <a:r>
              <a:rPr lang="en-US" sz="2800">
                <a:solidFill>
                  <a:srgbClr val="2E2E2E"/>
                </a:solidFill>
                <a:latin typeface="Proxima Nova"/>
              </a:rPr>
              <a:t>Steam</a:t>
            </a:r>
          </a:p>
          <a:p>
            <a:pPr marL="1209042" indent="-403014" lvl="2">
              <a:lnSpc>
                <a:spcPts val="4480"/>
              </a:lnSpc>
              <a:buFont typeface="Arial"/>
              <a:buChar char="⚬"/>
            </a:pPr>
            <a:r>
              <a:rPr lang="en-US" sz="2800">
                <a:solidFill>
                  <a:srgbClr val="2E2E2E"/>
                </a:solidFill>
                <a:latin typeface="Proxima Nova"/>
              </a:rPr>
              <a:t>Turbine Engines</a:t>
            </a:r>
          </a:p>
          <a:p>
            <a:pPr marL="1813563" indent="-453391" lvl="3">
              <a:lnSpc>
                <a:spcPts val="4480"/>
              </a:lnSpc>
              <a:buFont typeface="Arial"/>
              <a:buChar char="￭"/>
            </a:pPr>
            <a:r>
              <a:rPr lang="en-US" sz="2800">
                <a:solidFill>
                  <a:srgbClr val="2E2E2E"/>
                </a:solidFill>
                <a:latin typeface="Proxima Nova"/>
              </a:rPr>
              <a:t>LNG</a:t>
            </a:r>
          </a:p>
          <a:p>
            <a:pPr marL="1813563" indent="-453391" lvl="3">
              <a:lnSpc>
                <a:spcPts val="4480"/>
              </a:lnSpc>
              <a:buFont typeface="Arial"/>
              <a:buChar char="￭"/>
            </a:pPr>
            <a:r>
              <a:rPr lang="en-US" sz="2800">
                <a:solidFill>
                  <a:srgbClr val="2E2E2E"/>
                </a:solidFill>
                <a:latin typeface="Proxima Nova"/>
              </a:rPr>
              <a:t>Kerosene/Marine Diesel</a:t>
            </a:r>
          </a:p>
          <a:p>
            <a:pPr marL="1813563" indent="-453391" lvl="3">
              <a:lnSpc>
                <a:spcPts val="4480"/>
              </a:lnSpc>
              <a:buFont typeface="Arial"/>
              <a:buChar char="￭"/>
            </a:pPr>
            <a:r>
              <a:rPr lang="en-US" sz="2800">
                <a:solidFill>
                  <a:srgbClr val="2E2E2E"/>
                </a:solidFill>
                <a:latin typeface="Proxima Nova"/>
              </a:rPr>
              <a:t>Steam</a:t>
            </a:r>
          </a:p>
          <a:p>
            <a:pPr marL="1813563" indent="-453391" lvl="3">
              <a:lnSpc>
                <a:spcPts val="4480"/>
              </a:lnSpc>
              <a:buFont typeface="Arial"/>
              <a:buChar char="￭"/>
            </a:pPr>
            <a:r>
              <a:rPr lang="en-US" sz="2800">
                <a:solidFill>
                  <a:srgbClr val="2E2E2E"/>
                </a:solidFill>
                <a:latin typeface="Proxima Nova"/>
              </a:rPr>
              <a:t>Nuclear-powered steam</a:t>
            </a:r>
          </a:p>
          <a:p>
            <a:pPr marL="1209042" indent="-403014" lvl="2">
              <a:lnSpc>
                <a:spcPts val="4480"/>
              </a:lnSpc>
              <a:buFont typeface="Arial"/>
              <a:buChar char="⚬"/>
            </a:pPr>
            <a:r>
              <a:rPr lang="en-US" sz="2800">
                <a:solidFill>
                  <a:srgbClr val="2E2E2E"/>
                </a:solidFill>
                <a:latin typeface="Proxima Nova"/>
              </a:rPr>
              <a:t>Electric Motor</a:t>
            </a:r>
          </a:p>
          <a:p>
            <a:pPr marL="1813563" indent="-453391" lvl="3">
              <a:lnSpc>
                <a:spcPts val="4480"/>
              </a:lnSpc>
              <a:buFont typeface="Arial"/>
              <a:buChar char="￭"/>
            </a:pPr>
            <a:r>
              <a:rPr lang="en-US" sz="2800">
                <a:solidFill>
                  <a:srgbClr val="2E2E2E"/>
                </a:solidFill>
                <a:latin typeface="Proxima Nova"/>
              </a:rPr>
              <a:t>Purely electric (Batteries)</a:t>
            </a:r>
          </a:p>
          <a:p>
            <a:pPr marL="1813563" indent="-453391" lvl="3">
              <a:lnSpc>
                <a:spcPts val="4480"/>
              </a:lnSpc>
              <a:buFont typeface="Arial"/>
              <a:buChar char="￭"/>
            </a:pPr>
            <a:r>
              <a:rPr lang="en-US" sz="2800">
                <a:solidFill>
                  <a:srgbClr val="2E2E2E"/>
                </a:solidFill>
                <a:latin typeface="Proxima Nova"/>
              </a:rPr>
              <a:t>Hydrogen Fuel Cell</a:t>
            </a:r>
          </a:p>
          <a:p>
            <a:pPr marL="1813563" indent="-453391" lvl="3">
              <a:lnSpc>
                <a:spcPts val="4480"/>
              </a:lnSpc>
              <a:buFont typeface="Arial"/>
              <a:buChar char="￭"/>
            </a:pPr>
            <a:r>
              <a:rPr lang="en-US" sz="2800">
                <a:solidFill>
                  <a:srgbClr val="2E2E2E"/>
                </a:solidFill>
                <a:latin typeface="Proxima Nova"/>
              </a:rPr>
              <a:t>Azipods paired with DGs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508666">
            <a:off x="-3651128" y="-2508128"/>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633932"/>
            <a:ext cx="16230600" cy="1800203"/>
          </a:xfrm>
          <a:prstGeom prst="rect">
            <a:avLst/>
          </a:prstGeom>
        </p:spPr>
        <p:txBody>
          <a:bodyPr anchor="t" rtlCol="false" tIns="0" lIns="0" bIns="0" rIns="0">
            <a:spAutoFit/>
          </a:bodyPr>
          <a:lstStyle/>
          <a:p>
            <a:pPr>
              <a:lnSpc>
                <a:spcPts val="4800"/>
              </a:lnSpc>
            </a:pPr>
            <a:r>
              <a:rPr lang="en-US" sz="3000">
                <a:solidFill>
                  <a:srgbClr val="2E2E2E"/>
                </a:solidFill>
                <a:latin typeface="Proxima Nova"/>
              </a:rPr>
              <a:t>The shafting system is a vital component in ship propulsion, responsible for transmitting power from the engine to the propeller. It consists of the shafts, bearing, stern tubes, hydraulic lines for CPP, bearings and couplings.</a:t>
            </a:r>
          </a:p>
        </p:txBody>
      </p:sp>
      <p:sp>
        <p:nvSpPr>
          <p:cNvPr name="Freeform 4" id="4"/>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248324" y="4510346"/>
            <a:ext cx="12195762" cy="5157929"/>
          </a:xfrm>
          <a:custGeom>
            <a:avLst/>
            <a:gdLst/>
            <a:ahLst/>
            <a:cxnLst/>
            <a:rect r="r" b="b" t="t" l="l"/>
            <a:pathLst>
              <a:path h="5157929" w="12195762">
                <a:moveTo>
                  <a:pt x="0" y="0"/>
                </a:moveTo>
                <a:lnTo>
                  <a:pt x="12195762" y="0"/>
                </a:lnTo>
                <a:lnTo>
                  <a:pt x="12195762" y="5157929"/>
                </a:lnTo>
                <a:lnTo>
                  <a:pt x="0" y="5157929"/>
                </a:lnTo>
                <a:lnTo>
                  <a:pt x="0" y="0"/>
                </a:lnTo>
                <a:close/>
              </a:path>
            </a:pathLst>
          </a:custGeom>
          <a:blipFill>
            <a:blip r:embed="rId6"/>
            <a:stretch>
              <a:fillRect l="0" t="0" r="0" b="0"/>
            </a:stretch>
          </a:blipFill>
        </p:spPr>
      </p:sp>
      <p:sp>
        <p:nvSpPr>
          <p:cNvPr name="TextBox 6" id="6"/>
          <p:cNvSpPr txBox="true"/>
          <p:nvPr/>
        </p:nvSpPr>
        <p:spPr>
          <a:xfrm rot="0">
            <a:off x="1028700" y="1114425"/>
            <a:ext cx="10815562"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SHAFTING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8808852" y="-4186518"/>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6287228" y="312415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882020" y="2173899"/>
            <a:ext cx="6377280" cy="3188640"/>
          </a:xfrm>
          <a:custGeom>
            <a:avLst/>
            <a:gdLst/>
            <a:ahLst/>
            <a:cxnLst/>
            <a:rect r="r" b="b" t="t" l="l"/>
            <a:pathLst>
              <a:path h="3188640" w="6377280">
                <a:moveTo>
                  <a:pt x="0" y="0"/>
                </a:moveTo>
                <a:lnTo>
                  <a:pt x="6377280" y="0"/>
                </a:lnTo>
                <a:lnTo>
                  <a:pt x="6377280" y="3188640"/>
                </a:lnTo>
                <a:lnTo>
                  <a:pt x="0" y="3188640"/>
                </a:lnTo>
                <a:lnTo>
                  <a:pt x="0" y="0"/>
                </a:lnTo>
                <a:close/>
              </a:path>
            </a:pathLst>
          </a:custGeom>
          <a:blipFill>
            <a:blip r:embed="rId6"/>
            <a:stretch>
              <a:fillRect l="0" t="0" r="0" b="0"/>
            </a:stretch>
          </a:blipFill>
        </p:spPr>
      </p:sp>
      <p:sp>
        <p:nvSpPr>
          <p:cNvPr name="Freeform 5" id="5"/>
          <p:cNvSpPr/>
          <p:nvPr/>
        </p:nvSpPr>
        <p:spPr>
          <a:xfrm flipH="false" flipV="false" rot="0">
            <a:off x="10882020" y="5905464"/>
            <a:ext cx="6377280" cy="3410690"/>
          </a:xfrm>
          <a:custGeom>
            <a:avLst/>
            <a:gdLst/>
            <a:ahLst/>
            <a:cxnLst/>
            <a:rect r="r" b="b" t="t" l="l"/>
            <a:pathLst>
              <a:path h="3410690" w="6377280">
                <a:moveTo>
                  <a:pt x="0" y="0"/>
                </a:moveTo>
                <a:lnTo>
                  <a:pt x="6377280" y="0"/>
                </a:lnTo>
                <a:lnTo>
                  <a:pt x="6377280" y="3410690"/>
                </a:lnTo>
                <a:lnTo>
                  <a:pt x="0" y="3410690"/>
                </a:lnTo>
                <a:lnTo>
                  <a:pt x="0" y="0"/>
                </a:lnTo>
                <a:close/>
              </a:path>
            </a:pathLst>
          </a:custGeom>
          <a:blipFill>
            <a:blip r:embed="rId7"/>
            <a:stretch>
              <a:fillRect l="-10765" t="-18160" r="-11716" b="-19248"/>
            </a:stretch>
          </a:blipFill>
        </p:spPr>
      </p:sp>
      <p:sp>
        <p:nvSpPr>
          <p:cNvPr name="TextBox 6" id="6"/>
          <p:cNvSpPr txBox="true"/>
          <p:nvPr/>
        </p:nvSpPr>
        <p:spPr>
          <a:xfrm rot="0">
            <a:off x="863857" y="3514688"/>
            <a:ext cx="4622432" cy="4705351"/>
          </a:xfrm>
          <a:prstGeom prst="rect">
            <a:avLst/>
          </a:prstGeom>
        </p:spPr>
        <p:txBody>
          <a:bodyPr anchor="t" rtlCol="false" tIns="0" lIns="0" bIns="0" rIns="0">
            <a:spAutoFit/>
          </a:bodyPr>
          <a:lstStyle/>
          <a:p>
            <a:pPr algn="just">
              <a:lnSpc>
                <a:spcPts val="6299"/>
              </a:lnSpc>
            </a:pPr>
            <a:r>
              <a:rPr lang="en-US" sz="4499">
                <a:solidFill>
                  <a:srgbClr val="000000"/>
                </a:solidFill>
                <a:latin typeface="Proxima Nova"/>
              </a:rPr>
              <a:t>• Shafts</a:t>
            </a:r>
          </a:p>
          <a:p>
            <a:pPr algn="just">
              <a:lnSpc>
                <a:spcPts val="6299"/>
              </a:lnSpc>
            </a:pPr>
            <a:r>
              <a:rPr lang="en-US" sz="4499">
                <a:solidFill>
                  <a:srgbClr val="000000"/>
                </a:solidFill>
                <a:latin typeface="Proxima Nova"/>
              </a:rPr>
              <a:t>• Bearings</a:t>
            </a:r>
          </a:p>
          <a:p>
            <a:pPr algn="just">
              <a:lnSpc>
                <a:spcPts val="6299"/>
              </a:lnSpc>
            </a:pPr>
            <a:r>
              <a:rPr lang="en-US" sz="4499">
                <a:solidFill>
                  <a:srgbClr val="000000"/>
                </a:solidFill>
                <a:latin typeface="Proxima Nova"/>
              </a:rPr>
              <a:t>• Couplings</a:t>
            </a:r>
          </a:p>
          <a:p>
            <a:pPr algn="just">
              <a:lnSpc>
                <a:spcPts val="6299"/>
              </a:lnSpc>
            </a:pPr>
            <a:r>
              <a:rPr lang="en-US" sz="4499">
                <a:solidFill>
                  <a:srgbClr val="000000"/>
                </a:solidFill>
                <a:latin typeface="Proxima Nova"/>
              </a:rPr>
              <a:t>• Sterntube</a:t>
            </a:r>
          </a:p>
          <a:p>
            <a:pPr algn="just">
              <a:lnSpc>
                <a:spcPts val="6299"/>
              </a:lnSpc>
            </a:pPr>
            <a:r>
              <a:rPr lang="en-US" sz="4499">
                <a:solidFill>
                  <a:srgbClr val="000000"/>
                </a:solidFill>
                <a:latin typeface="Proxima Nova"/>
              </a:rPr>
              <a:t>• Hydraulic system</a:t>
            </a:r>
          </a:p>
          <a:p>
            <a:pPr algn="just">
              <a:lnSpc>
                <a:spcPts val="6299"/>
              </a:lnSpc>
            </a:pPr>
            <a:r>
              <a:rPr lang="en-US" sz="4499">
                <a:solidFill>
                  <a:srgbClr val="000000"/>
                </a:solidFill>
                <a:latin typeface="Proxima Nova"/>
              </a:rPr>
              <a:t>           </a:t>
            </a:r>
          </a:p>
        </p:txBody>
      </p:sp>
      <p:sp>
        <p:nvSpPr>
          <p:cNvPr name="TextBox 7" id="7"/>
          <p:cNvSpPr txBox="true"/>
          <p:nvPr/>
        </p:nvSpPr>
        <p:spPr>
          <a:xfrm rot="0">
            <a:off x="460158" y="962025"/>
            <a:ext cx="13331824"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MAIN COMPONENTS OF THE SYSTEM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8808852" y="-4186518"/>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6287228" y="312415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958225" y="3660916"/>
            <a:ext cx="8572635" cy="4489096"/>
          </a:xfrm>
          <a:custGeom>
            <a:avLst/>
            <a:gdLst/>
            <a:ahLst/>
            <a:cxnLst/>
            <a:rect r="r" b="b" t="t" l="l"/>
            <a:pathLst>
              <a:path h="4489096" w="8572635">
                <a:moveTo>
                  <a:pt x="0" y="0"/>
                </a:moveTo>
                <a:lnTo>
                  <a:pt x="8572635" y="0"/>
                </a:lnTo>
                <a:lnTo>
                  <a:pt x="8572635" y="4489096"/>
                </a:lnTo>
                <a:lnTo>
                  <a:pt x="0" y="4489096"/>
                </a:lnTo>
                <a:lnTo>
                  <a:pt x="0" y="0"/>
                </a:lnTo>
                <a:close/>
              </a:path>
            </a:pathLst>
          </a:custGeom>
          <a:blipFill>
            <a:blip r:embed="rId6"/>
            <a:stretch>
              <a:fillRect l="0" t="0" r="0" b="0"/>
            </a:stretch>
          </a:blipFill>
        </p:spPr>
      </p:sp>
      <p:sp>
        <p:nvSpPr>
          <p:cNvPr name="TextBox 5" id="5"/>
          <p:cNvSpPr txBox="true"/>
          <p:nvPr/>
        </p:nvSpPr>
        <p:spPr>
          <a:xfrm rot="0">
            <a:off x="460158" y="2724113"/>
            <a:ext cx="5561324" cy="6286501"/>
          </a:xfrm>
          <a:prstGeom prst="rect">
            <a:avLst/>
          </a:prstGeom>
        </p:spPr>
        <p:txBody>
          <a:bodyPr anchor="t" rtlCol="false" tIns="0" lIns="0" bIns="0" rIns="0">
            <a:spAutoFit/>
          </a:bodyPr>
          <a:lstStyle/>
          <a:p>
            <a:pPr algn="just">
              <a:lnSpc>
                <a:spcPts val="6299"/>
              </a:lnSpc>
            </a:pPr>
            <a:r>
              <a:rPr lang="en-US" sz="4499">
                <a:solidFill>
                  <a:srgbClr val="000000"/>
                </a:solidFill>
                <a:latin typeface="Proxima Nova"/>
              </a:rPr>
              <a:t>By Location:</a:t>
            </a:r>
          </a:p>
          <a:p>
            <a:pPr algn="just" marL="971542" indent="-485771" lvl="1">
              <a:lnSpc>
                <a:spcPts val="6299"/>
              </a:lnSpc>
              <a:buFont typeface="Arial"/>
              <a:buChar char="•"/>
            </a:pPr>
            <a:r>
              <a:rPr lang="en-US" sz="4499">
                <a:solidFill>
                  <a:srgbClr val="000000"/>
                </a:solidFill>
                <a:latin typeface="Proxima Nova"/>
              </a:rPr>
              <a:t>Intermediate Shaft</a:t>
            </a:r>
          </a:p>
          <a:p>
            <a:pPr algn="just" marL="971542" indent="-485771" lvl="1">
              <a:lnSpc>
                <a:spcPts val="6299"/>
              </a:lnSpc>
              <a:buFont typeface="Arial"/>
              <a:buChar char="•"/>
            </a:pPr>
            <a:r>
              <a:rPr lang="en-US" sz="4499">
                <a:solidFill>
                  <a:srgbClr val="000000"/>
                </a:solidFill>
                <a:latin typeface="Proxima Nova"/>
              </a:rPr>
              <a:t>Stern/Tail Shaft</a:t>
            </a:r>
          </a:p>
          <a:p>
            <a:pPr algn="just" marL="971542" indent="-485771" lvl="1">
              <a:lnSpc>
                <a:spcPts val="6299"/>
              </a:lnSpc>
              <a:buFont typeface="Arial"/>
              <a:buChar char="•"/>
            </a:pPr>
            <a:r>
              <a:rPr lang="en-US" sz="4499">
                <a:solidFill>
                  <a:srgbClr val="000000"/>
                </a:solidFill>
                <a:latin typeface="Proxima Nova"/>
              </a:rPr>
              <a:t>Propellor Shaft</a:t>
            </a:r>
          </a:p>
          <a:p>
            <a:pPr algn="just">
              <a:lnSpc>
                <a:spcPts val="6299"/>
              </a:lnSpc>
            </a:pPr>
          </a:p>
          <a:p>
            <a:pPr algn="just">
              <a:lnSpc>
                <a:spcPts val="6299"/>
              </a:lnSpc>
            </a:pPr>
            <a:r>
              <a:rPr lang="en-US" sz="4499">
                <a:solidFill>
                  <a:srgbClr val="000000"/>
                </a:solidFill>
                <a:latin typeface="Proxima Nova"/>
              </a:rPr>
              <a:t>By Construction:</a:t>
            </a:r>
          </a:p>
          <a:p>
            <a:pPr algn="just" marL="971542" indent="-485771" lvl="1">
              <a:lnSpc>
                <a:spcPts val="6299"/>
              </a:lnSpc>
              <a:buFont typeface="Arial"/>
              <a:buChar char="•"/>
            </a:pPr>
            <a:r>
              <a:rPr lang="en-US" sz="4499">
                <a:solidFill>
                  <a:srgbClr val="000000"/>
                </a:solidFill>
                <a:latin typeface="Proxima Nova"/>
              </a:rPr>
              <a:t>Hollow Shaft</a:t>
            </a:r>
          </a:p>
          <a:p>
            <a:pPr algn="just" marL="971542" indent="-485771" lvl="1">
              <a:lnSpc>
                <a:spcPts val="6299"/>
              </a:lnSpc>
              <a:buFont typeface="Arial"/>
              <a:buChar char="•"/>
            </a:pPr>
            <a:r>
              <a:rPr lang="en-US" sz="4499">
                <a:solidFill>
                  <a:srgbClr val="000000"/>
                </a:solidFill>
                <a:latin typeface="Proxima Nova"/>
              </a:rPr>
              <a:t>Solid Shaft</a:t>
            </a:r>
          </a:p>
        </p:txBody>
      </p:sp>
      <p:sp>
        <p:nvSpPr>
          <p:cNvPr name="TextBox 6" id="6"/>
          <p:cNvSpPr txBox="true"/>
          <p:nvPr/>
        </p:nvSpPr>
        <p:spPr>
          <a:xfrm rot="0">
            <a:off x="460158" y="962025"/>
            <a:ext cx="13331824"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TYPES OF SHAFTS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8808852" y="-4186518"/>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6287228" y="312415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63548" y="2369160"/>
            <a:ext cx="8695752" cy="6641454"/>
          </a:xfrm>
          <a:custGeom>
            <a:avLst/>
            <a:gdLst/>
            <a:ahLst/>
            <a:cxnLst/>
            <a:rect r="r" b="b" t="t" l="l"/>
            <a:pathLst>
              <a:path h="6641454" w="8695752">
                <a:moveTo>
                  <a:pt x="0" y="0"/>
                </a:moveTo>
                <a:lnTo>
                  <a:pt x="8695752" y="0"/>
                </a:lnTo>
                <a:lnTo>
                  <a:pt x="8695752" y="6641454"/>
                </a:lnTo>
                <a:lnTo>
                  <a:pt x="0" y="6641454"/>
                </a:lnTo>
                <a:lnTo>
                  <a:pt x="0" y="0"/>
                </a:lnTo>
                <a:close/>
              </a:path>
            </a:pathLst>
          </a:custGeom>
          <a:blipFill>
            <a:blip r:embed="rId6"/>
            <a:stretch>
              <a:fillRect l="0" t="0" r="0" b="0"/>
            </a:stretch>
          </a:blipFill>
        </p:spPr>
      </p:sp>
      <p:sp>
        <p:nvSpPr>
          <p:cNvPr name="TextBox 5" id="5"/>
          <p:cNvSpPr txBox="true"/>
          <p:nvPr/>
        </p:nvSpPr>
        <p:spPr>
          <a:xfrm rot="0">
            <a:off x="460158" y="2292960"/>
            <a:ext cx="5917406" cy="7077077"/>
          </a:xfrm>
          <a:prstGeom prst="rect">
            <a:avLst/>
          </a:prstGeom>
        </p:spPr>
        <p:txBody>
          <a:bodyPr anchor="t" rtlCol="false" tIns="0" lIns="0" bIns="0" rIns="0">
            <a:spAutoFit/>
          </a:bodyPr>
          <a:lstStyle/>
          <a:p>
            <a:pPr algn="just">
              <a:lnSpc>
                <a:spcPts val="6299"/>
              </a:lnSpc>
            </a:pPr>
            <a:r>
              <a:rPr lang="en-US" sz="4499">
                <a:solidFill>
                  <a:srgbClr val="000000"/>
                </a:solidFill>
                <a:latin typeface="Proxima Nova"/>
              </a:rPr>
              <a:t>Pre-Launch:</a:t>
            </a:r>
          </a:p>
          <a:p>
            <a:pPr algn="just" marL="971542" indent="-485771" lvl="1">
              <a:lnSpc>
                <a:spcPts val="6299"/>
              </a:lnSpc>
              <a:buFont typeface="Arial"/>
              <a:buChar char="•"/>
            </a:pPr>
            <a:r>
              <a:rPr lang="en-US" sz="4499">
                <a:solidFill>
                  <a:srgbClr val="000000"/>
                </a:solidFill>
                <a:latin typeface="Proxima Nova"/>
              </a:rPr>
              <a:t>Pre Inspection</a:t>
            </a:r>
          </a:p>
          <a:p>
            <a:pPr algn="just" marL="971542" indent="-485771" lvl="1">
              <a:lnSpc>
                <a:spcPts val="6299"/>
              </a:lnSpc>
              <a:buFont typeface="Arial"/>
              <a:buChar char="•"/>
            </a:pPr>
            <a:r>
              <a:rPr lang="en-US" sz="4499">
                <a:solidFill>
                  <a:srgbClr val="000000"/>
                </a:solidFill>
                <a:latin typeface="Proxima Nova"/>
              </a:rPr>
              <a:t>Initial Installation</a:t>
            </a:r>
          </a:p>
          <a:p>
            <a:pPr algn="just" marL="971542" indent="-485771" lvl="1">
              <a:lnSpc>
                <a:spcPts val="6299"/>
              </a:lnSpc>
              <a:buFont typeface="Arial"/>
              <a:buChar char="•"/>
            </a:pPr>
            <a:r>
              <a:rPr lang="en-US" sz="4499">
                <a:solidFill>
                  <a:srgbClr val="000000"/>
                </a:solidFill>
                <a:latin typeface="Proxima Nova"/>
              </a:rPr>
              <a:t>Bearing Alignment</a:t>
            </a:r>
          </a:p>
          <a:p>
            <a:pPr algn="just" marL="971542" indent="-485771" lvl="1">
              <a:lnSpc>
                <a:spcPts val="6299"/>
              </a:lnSpc>
              <a:buFont typeface="Arial"/>
              <a:buChar char="•"/>
            </a:pPr>
            <a:r>
              <a:rPr lang="en-US" sz="4499">
                <a:solidFill>
                  <a:srgbClr val="000000"/>
                </a:solidFill>
                <a:latin typeface="Proxima Nova"/>
              </a:rPr>
              <a:t>Coupling Alignment</a:t>
            </a:r>
          </a:p>
          <a:p>
            <a:pPr algn="just" marL="971542" indent="-485771" lvl="1">
              <a:lnSpc>
                <a:spcPts val="6299"/>
              </a:lnSpc>
              <a:buFont typeface="Arial"/>
              <a:buChar char="•"/>
            </a:pPr>
            <a:r>
              <a:rPr lang="en-US" sz="4499">
                <a:solidFill>
                  <a:srgbClr val="000000"/>
                </a:solidFill>
                <a:latin typeface="Proxima Nova"/>
              </a:rPr>
              <a:t>Fine Tuning</a:t>
            </a:r>
          </a:p>
          <a:p>
            <a:pPr algn="just">
              <a:lnSpc>
                <a:spcPts val="6299"/>
              </a:lnSpc>
            </a:pPr>
            <a:r>
              <a:rPr lang="en-US" sz="4499">
                <a:solidFill>
                  <a:srgbClr val="000000"/>
                </a:solidFill>
                <a:latin typeface="Proxima Nova"/>
              </a:rPr>
              <a:t>Post-Launch:</a:t>
            </a:r>
          </a:p>
          <a:p>
            <a:pPr algn="just" marL="971542" indent="-485771" lvl="1">
              <a:lnSpc>
                <a:spcPts val="6299"/>
              </a:lnSpc>
              <a:buFont typeface="Arial"/>
              <a:buChar char="•"/>
            </a:pPr>
            <a:r>
              <a:rPr lang="en-US" sz="4499">
                <a:solidFill>
                  <a:srgbClr val="000000"/>
                </a:solidFill>
                <a:latin typeface="Proxima Nova"/>
              </a:rPr>
              <a:t>Re-Alignment</a:t>
            </a:r>
          </a:p>
          <a:p>
            <a:pPr algn="just" marL="971542" indent="-485771" lvl="1">
              <a:lnSpc>
                <a:spcPts val="6299"/>
              </a:lnSpc>
              <a:buFont typeface="Arial"/>
              <a:buChar char="•"/>
            </a:pPr>
            <a:r>
              <a:rPr lang="en-US" sz="4499">
                <a:solidFill>
                  <a:srgbClr val="000000"/>
                </a:solidFill>
                <a:latin typeface="Proxima Nova"/>
              </a:rPr>
              <a:t>Monitoring</a:t>
            </a:r>
          </a:p>
        </p:txBody>
      </p:sp>
      <p:sp>
        <p:nvSpPr>
          <p:cNvPr name="TextBox 6" id="6"/>
          <p:cNvSpPr txBox="true"/>
          <p:nvPr/>
        </p:nvSpPr>
        <p:spPr>
          <a:xfrm rot="0">
            <a:off x="460158" y="962025"/>
            <a:ext cx="13331824"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SHAFT ALIGNMENT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508666">
            <a:off x="-3651128" y="-2508128"/>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633932"/>
            <a:ext cx="9336427" cy="5457803"/>
          </a:xfrm>
          <a:prstGeom prst="rect">
            <a:avLst/>
          </a:prstGeom>
        </p:spPr>
        <p:txBody>
          <a:bodyPr anchor="t" rtlCol="false" tIns="0" lIns="0" bIns="0" rIns="0">
            <a:spAutoFit/>
          </a:bodyPr>
          <a:lstStyle/>
          <a:p>
            <a:pPr>
              <a:lnSpc>
                <a:spcPts val="4800"/>
              </a:lnSpc>
            </a:pPr>
            <a:r>
              <a:rPr lang="en-US" sz="3000">
                <a:solidFill>
                  <a:srgbClr val="2E2E2E"/>
                </a:solidFill>
                <a:latin typeface="Proxima Nova"/>
              </a:rPr>
              <a:t>A Controllable pitch propeller enables a vessel to operate with maximum fuel efficiency, making it energy-saving, environmentally friendly and economical.</a:t>
            </a:r>
          </a:p>
          <a:p>
            <a:pPr>
              <a:lnSpc>
                <a:spcPts val="4800"/>
              </a:lnSpc>
            </a:pPr>
            <a:r>
              <a:rPr lang="en-US" sz="3000">
                <a:solidFill>
                  <a:srgbClr val="2E2E2E"/>
                </a:solidFill>
                <a:latin typeface="Proxima Nova"/>
              </a:rPr>
              <a:t>The thrust of a vessel can simply be changed by changing the angle of attack of the propeller blades rather than changing the rpm of the engine, this prevents wasting the engines energy and making the vessel more efficient.</a:t>
            </a:r>
          </a:p>
          <a:p>
            <a:pPr>
              <a:lnSpc>
                <a:spcPts val="4800"/>
              </a:lnSpc>
            </a:pPr>
          </a:p>
        </p:txBody>
      </p:sp>
      <p:sp>
        <p:nvSpPr>
          <p:cNvPr name="Freeform 4" id="4"/>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196447" y="2757757"/>
            <a:ext cx="6062853" cy="4962739"/>
          </a:xfrm>
          <a:custGeom>
            <a:avLst/>
            <a:gdLst/>
            <a:ahLst/>
            <a:cxnLst/>
            <a:rect r="r" b="b" t="t" l="l"/>
            <a:pathLst>
              <a:path h="4962739" w="6062853">
                <a:moveTo>
                  <a:pt x="0" y="0"/>
                </a:moveTo>
                <a:lnTo>
                  <a:pt x="6062853" y="0"/>
                </a:lnTo>
                <a:lnTo>
                  <a:pt x="6062853" y="4962738"/>
                </a:lnTo>
                <a:lnTo>
                  <a:pt x="0" y="4962738"/>
                </a:lnTo>
                <a:lnTo>
                  <a:pt x="0" y="0"/>
                </a:lnTo>
                <a:close/>
              </a:path>
            </a:pathLst>
          </a:custGeom>
          <a:blipFill>
            <a:blip r:embed="rId6"/>
            <a:stretch>
              <a:fillRect l="0" t="0" r="0" b="0"/>
            </a:stretch>
          </a:blipFill>
        </p:spPr>
      </p:sp>
      <p:sp>
        <p:nvSpPr>
          <p:cNvPr name="TextBox 6" id="6"/>
          <p:cNvSpPr txBox="true"/>
          <p:nvPr/>
        </p:nvSpPr>
        <p:spPr>
          <a:xfrm rot="0">
            <a:off x="1028700" y="1114425"/>
            <a:ext cx="10815562"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CONTROLLABLE PITCH PROPELLER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47692" y="6172200"/>
            <a:ext cx="5439103" cy="4114800"/>
          </a:xfrm>
          <a:custGeom>
            <a:avLst/>
            <a:gdLst/>
            <a:ahLst/>
            <a:cxnLst/>
            <a:rect r="r" b="b" t="t" l="l"/>
            <a:pathLst>
              <a:path h="4114800" w="5439103">
                <a:moveTo>
                  <a:pt x="0" y="0"/>
                </a:moveTo>
                <a:lnTo>
                  <a:pt x="5439104" y="0"/>
                </a:lnTo>
                <a:lnTo>
                  <a:pt x="5439104" y="4114800"/>
                </a:lnTo>
                <a:lnTo>
                  <a:pt x="0" y="4114800"/>
                </a:lnTo>
                <a:lnTo>
                  <a:pt x="0" y="0"/>
                </a:lnTo>
                <a:close/>
              </a:path>
            </a:pathLst>
          </a:custGeom>
          <a:blipFill>
            <a:blip r:embed="rId2"/>
            <a:stretch>
              <a:fillRect l="0" t="0" r="0" b="0"/>
            </a:stretch>
          </a:blipFill>
        </p:spPr>
      </p:sp>
      <p:sp>
        <p:nvSpPr>
          <p:cNvPr name="Freeform 3" id="3"/>
          <p:cNvSpPr/>
          <p:nvPr/>
        </p:nvSpPr>
        <p:spPr>
          <a:xfrm flipH="false" flipV="false" rot="0">
            <a:off x="7738127" y="0"/>
            <a:ext cx="10549873" cy="5968627"/>
          </a:xfrm>
          <a:custGeom>
            <a:avLst/>
            <a:gdLst/>
            <a:ahLst/>
            <a:cxnLst/>
            <a:rect r="r" b="b" t="t" l="l"/>
            <a:pathLst>
              <a:path h="5968627" w="10549873">
                <a:moveTo>
                  <a:pt x="0" y="0"/>
                </a:moveTo>
                <a:lnTo>
                  <a:pt x="10549873" y="0"/>
                </a:lnTo>
                <a:lnTo>
                  <a:pt x="10549873" y="5968627"/>
                </a:lnTo>
                <a:lnTo>
                  <a:pt x="0" y="5968627"/>
                </a:lnTo>
                <a:lnTo>
                  <a:pt x="0" y="0"/>
                </a:lnTo>
                <a:close/>
              </a:path>
            </a:pathLst>
          </a:custGeom>
          <a:blipFill>
            <a:blip r:embed="rId3"/>
            <a:stretch>
              <a:fillRect l="0" t="0" r="0" b="0"/>
            </a:stretch>
          </a:blipFill>
        </p:spPr>
      </p:sp>
      <p:sp>
        <p:nvSpPr>
          <p:cNvPr name="Freeform 4" id="4"/>
          <p:cNvSpPr/>
          <p:nvPr/>
        </p:nvSpPr>
        <p:spPr>
          <a:xfrm flipH="false" flipV="false" rot="-4073461">
            <a:off x="-8808852" y="-4186518"/>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6287228" y="312415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60158" y="3696185"/>
            <a:ext cx="6592689" cy="4705351"/>
          </a:xfrm>
          <a:prstGeom prst="rect">
            <a:avLst/>
          </a:prstGeom>
        </p:spPr>
        <p:txBody>
          <a:bodyPr anchor="t" rtlCol="false" tIns="0" lIns="0" bIns="0" rIns="0">
            <a:spAutoFit/>
          </a:bodyPr>
          <a:lstStyle/>
          <a:p>
            <a:pPr algn="just">
              <a:lnSpc>
                <a:spcPts val="6299"/>
              </a:lnSpc>
            </a:pPr>
            <a:r>
              <a:rPr lang="en-US" sz="4499">
                <a:solidFill>
                  <a:srgbClr val="000000"/>
                </a:solidFill>
                <a:latin typeface="Proxima Nova"/>
              </a:rPr>
              <a:t>• Hub</a:t>
            </a:r>
          </a:p>
          <a:p>
            <a:pPr algn="just">
              <a:lnSpc>
                <a:spcPts val="6299"/>
              </a:lnSpc>
            </a:pPr>
            <a:r>
              <a:rPr lang="en-US" sz="4499">
                <a:solidFill>
                  <a:srgbClr val="000000"/>
                </a:solidFill>
                <a:latin typeface="Proxima Nova"/>
              </a:rPr>
              <a:t>• Power pack</a:t>
            </a:r>
          </a:p>
          <a:p>
            <a:pPr algn="just">
              <a:lnSpc>
                <a:spcPts val="6299"/>
              </a:lnSpc>
            </a:pPr>
            <a:r>
              <a:rPr lang="en-US" sz="4499">
                <a:solidFill>
                  <a:srgbClr val="000000"/>
                </a:solidFill>
                <a:latin typeface="Proxima Nova"/>
              </a:rPr>
              <a:t>• Oil distribution box</a:t>
            </a:r>
          </a:p>
          <a:p>
            <a:pPr algn="r">
              <a:lnSpc>
                <a:spcPts val="6299"/>
              </a:lnSpc>
            </a:pPr>
            <a:r>
              <a:rPr lang="en-US" sz="4499">
                <a:solidFill>
                  <a:srgbClr val="000000"/>
                </a:solidFill>
                <a:latin typeface="Proxima Nova"/>
              </a:rPr>
              <a:t>• Controllable pitch blades</a:t>
            </a:r>
          </a:p>
          <a:p>
            <a:pPr algn="just">
              <a:lnSpc>
                <a:spcPts val="6299"/>
              </a:lnSpc>
            </a:pPr>
            <a:r>
              <a:rPr lang="en-US" sz="4499">
                <a:solidFill>
                  <a:srgbClr val="000000"/>
                </a:solidFill>
                <a:latin typeface="Proxima Nova"/>
              </a:rPr>
              <a:t>• Hydraulic system</a:t>
            </a:r>
          </a:p>
          <a:p>
            <a:pPr algn="just">
              <a:lnSpc>
                <a:spcPts val="6299"/>
              </a:lnSpc>
            </a:pPr>
            <a:r>
              <a:rPr lang="en-US" sz="4499">
                <a:solidFill>
                  <a:srgbClr val="000000"/>
                </a:solidFill>
                <a:latin typeface="Proxima Nova"/>
              </a:rPr>
              <a:t>           </a:t>
            </a:r>
          </a:p>
        </p:txBody>
      </p:sp>
      <p:sp>
        <p:nvSpPr>
          <p:cNvPr name="TextBox 7" id="7"/>
          <p:cNvSpPr txBox="true"/>
          <p:nvPr/>
        </p:nvSpPr>
        <p:spPr>
          <a:xfrm rot="0">
            <a:off x="460158" y="962025"/>
            <a:ext cx="13331824" cy="19272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COMPONENTS OF A </a:t>
            </a:r>
          </a:p>
          <a:p>
            <a:pPr>
              <a:lnSpc>
                <a:spcPts val="5000"/>
              </a:lnSpc>
            </a:pPr>
            <a:r>
              <a:rPr lang="en-US" sz="5000">
                <a:solidFill>
                  <a:srgbClr val="004AAD"/>
                </a:solidFill>
                <a:latin typeface="Proxima Nova Bold"/>
              </a:rPr>
              <a:t>CONTROLLABLE PITCH </a:t>
            </a:r>
          </a:p>
          <a:p>
            <a:pPr>
              <a:lnSpc>
                <a:spcPts val="5000"/>
              </a:lnSpc>
            </a:pPr>
            <a:r>
              <a:rPr lang="en-US" sz="5000">
                <a:solidFill>
                  <a:srgbClr val="004AAD"/>
                </a:solidFill>
                <a:latin typeface="Proxima Nova Bold"/>
              </a:rPr>
              <a:t>PROPELLER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0627" y="6022322"/>
            <a:ext cx="6660421" cy="3744537"/>
          </a:xfrm>
          <a:custGeom>
            <a:avLst/>
            <a:gdLst/>
            <a:ahLst/>
            <a:cxnLst/>
            <a:rect r="r" b="b" t="t" l="l"/>
            <a:pathLst>
              <a:path h="3744537" w="6660421">
                <a:moveTo>
                  <a:pt x="0" y="0"/>
                </a:moveTo>
                <a:lnTo>
                  <a:pt x="6660421" y="0"/>
                </a:lnTo>
                <a:lnTo>
                  <a:pt x="6660421" y="3744537"/>
                </a:lnTo>
                <a:lnTo>
                  <a:pt x="0" y="3744537"/>
                </a:lnTo>
                <a:lnTo>
                  <a:pt x="0" y="0"/>
                </a:lnTo>
                <a:close/>
              </a:path>
            </a:pathLst>
          </a:custGeom>
          <a:blipFill>
            <a:blip r:embed="rId2"/>
            <a:stretch>
              <a:fillRect l="0" t="0" r="0" b="0"/>
            </a:stretch>
          </a:blipFill>
        </p:spPr>
      </p:sp>
      <p:sp>
        <p:nvSpPr>
          <p:cNvPr name="Freeform 3" id="3"/>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8905814">
            <a:off x="-3765654" y="7845528"/>
            <a:ext cx="9554430" cy="7765146"/>
          </a:xfrm>
          <a:custGeom>
            <a:avLst/>
            <a:gdLst/>
            <a:ahLst/>
            <a:cxnLst/>
            <a:rect r="r" b="b" t="t" l="l"/>
            <a:pathLst>
              <a:path h="7765146" w="9554430">
                <a:moveTo>
                  <a:pt x="9554430" y="0"/>
                </a:moveTo>
                <a:lnTo>
                  <a:pt x="0" y="0"/>
                </a:lnTo>
                <a:lnTo>
                  <a:pt x="0" y="7765145"/>
                </a:lnTo>
                <a:lnTo>
                  <a:pt x="9554430" y="7765145"/>
                </a:lnTo>
                <a:lnTo>
                  <a:pt x="955443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1114425"/>
            <a:ext cx="10815562"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WORKING PRINCIPLE</a:t>
            </a:r>
          </a:p>
        </p:txBody>
      </p:sp>
      <p:sp>
        <p:nvSpPr>
          <p:cNvPr name="Freeform 7" id="7"/>
          <p:cNvSpPr/>
          <p:nvPr/>
        </p:nvSpPr>
        <p:spPr>
          <a:xfrm flipH="false" flipV="false" rot="0">
            <a:off x="6436481" y="1784350"/>
            <a:ext cx="11301259" cy="4237972"/>
          </a:xfrm>
          <a:custGeom>
            <a:avLst/>
            <a:gdLst/>
            <a:ahLst/>
            <a:cxnLst/>
            <a:rect r="r" b="b" t="t" l="l"/>
            <a:pathLst>
              <a:path h="4237972" w="11301259">
                <a:moveTo>
                  <a:pt x="0" y="0"/>
                </a:moveTo>
                <a:lnTo>
                  <a:pt x="11301259" y="0"/>
                </a:lnTo>
                <a:lnTo>
                  <a:pt x="11301259" y="4237972"/>
                </a:lnTo>
                <a:lnTo>
                  <a:pt x="0" y="4237972"/>
                </a:lnTo>
                <a:lnTo>
                  <a:pt x="0" y="0"/>
                </a:lnTo>
                <a:close/>
              </a:path>
            </a:pathLst>
          </a:custGeom>
          <a:blipFill>
            <a:blip r:embed="rId9"/>
            <a:stretch>
              <a:fillRect l="0" t="0" r="0" b="0"/>
            </a:stretch>
          </a:blipFill>
        </p:spPr>
      </p:sp>
      <p:sp>
        <p:nvSpPr>
          <p:cNvPr name="TextBox 8" id="8"/>
          <p:cNvSpPr txBox="true"/>
          <p:nvPr/>
        </p:nvSpPr>
        <p:spPr>
          <a:xfrm rot="0">
            <a:off x="1028700" y="2275689"/>
            <a:ext cx="5083581" cy="2210111"/>
          </a:xfrm>
          <a:prstGeom prst="rect">
            <a:avLst/>
          </a:prstGeom>
        </p:spPr>
        <p:txBody>
          <a:bodyPr anchor="t" rtlCol="false" tIns="0" lIns="0" bIns="0" rIns="0">
            <a:spAutoFit/>
          </a:bodyPr>
          <a:lstStyle/>
          <a:p>
            <a:pPr>
              <a:lnSpc>
                <a:spcPts val="4479"/>
              </a:lnSpc>
            </a:pPr>
            <a:r>
              <a:rPr lang="en-US" sz="2799">
                <a:solidFill>
                  <a:srgbClr val="2E2E2E"/>
                </a:solidFill>
                <a:latin typeface="Montserrat Classic"/>
              </a:rPr>
              <a:t>When the signal is received a spool valve is activated which is in-turn connected to a hydraulic oil pump  </a:t>
            </a:r>
          </a:p>
        </p:txBody>
      </p:sp>
      <p:sp>
        <p:nvSpPr>
          <p:cNvPr name="TextBox 9" id="9"/>
          <p:cNvSpPr txBox="true"/>
          <p:nvPr/>
        </p:nvSpPr>
        <p:spPr>
          <a:xfrm rot="0">
            <a:off x="9685057" y="6553367"/>
            <a:ext cx="5047751" cy="2210110"/>
          </a:xfrm>
          <a:prstGeom prst="rect">
            <a:avLst/>
          </a:prstGeom>
        </p:spPr>
        <p:txBody>
          <a:bodyPr anchor="t" rtlCol="false" tIns="0" lIns="0" bIns="0" rIns="0">
            <a:spAutoFit/>
          </a:bodyPr>
          <a:lstStyle/>
          <a:p>
            <a:pPr>
              <a:lnSpc>
                <a:spcPts val="4479"/>
              </a:lnSpc>
            </a:pPr>
            <a:r>
              <a:rPr lang="en-US" sz="2799">
                <a:solidFill>
                  <a:srgbClr val="2E2E2E"/>
                </a:solidFill>
                <a:latin typeface="Montserrat Classic"/>
              </a:rPr>
              <a:t>A servo motor pushes the hydraulic oil through the pipes inside the hollow shaft.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86093">
            <a:off x="10319509" y="-1158708"/>
            <a:ext cx="12508474" cy="10165978"/>
          </a:xfrm>
          <a:custGeom>
            <a:avLst/>
            <a:gdLst/>
            <a:ahLst/>
            <a:cxnLst/>
            <a:rect r="r" b="b" t="t" l="l"/>
            <a:pathLst>
              <a:path h="10165978" w="12508474">
                <a:moveTo>
                  <a:pt x="0" y="0"/>
                </a:moveTo>
                <a:lnTo>
                  <a:pt x="12508473" y="0"/>
                </a:lnTo>
                <a:lnTo>
                  <a:pt x="12508473" y="10165978"/>
                </a:lnTo>
                <a:lnTo>
                  <a:pt x="0" y="1016597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69763" y="1842630"/>
            <a:ext cx="4918951" cy="4918951"/>
          </a:xfrm>
          <a:custGeom>
            <a:avLst/>
            <a:gdLst/>
            <a:ahLst/>
            <a:cxnLst/>
            <a:rect r="r" b="b" t="t" l="l"/>
            <a:pathLst>
              <a:path h="4918951" w="4918951">
                <a:moveTo>
                  <a:pt x="0" y="0"/>
                </a:moveTo>
                <a:lnTo>
                  <a:pt x="4918951" y="0"/>
                </a:lnTo>
                <a:lnTo>
                  <a:pt x="4918951" y="4918951"/>
                </a:lnTo>
                <a:lnTo>
                  <a:pt x="0" y="4918951"/>
                </a:lnTo>
                <a:lnTo>
                  <a:pt x="0" y="0"/>
                </a:lnTo>
                <a:close/>
              </a:path>
            </a:pathLst>
          </a:custGeom>
          <a:blipFill>
            <a:blip r:embed="rId4"/>
            <a:stretch>
              <a:fillRect l="0" t="0" r="0" b="0"/>
            </a:stretch>
          </a:blipFill>
        </p:spPr>
      </p:sp>
      <p:sp>
        <p:nvSpPr>
          <p:cNvPr name="Freeform 4" id="4"/>
          <p:cNvSpPr/>
          <p:nvPr/>
        </p:nvSpPr>
        <p:spPr>
          <a:xfrm flipH="false" flipV="false" rot="1412204">
            <a:off x="-7927015" y="-2353816"/>
            <a:ext cx="12508474" cy="10165978"/>
          </a:xfrm>
          <a:custGeom>
            <a:avLst/>
            <a:gdLst/>
            <a:ahLst/>
            <a:cxnLst/>
            <a:rect r="r" b="b" t="t" l="l"/>
            <a:pathLst>
              <a:path h="10165978" w="12508474">
                <a:moveTo>
                  <a:pt x="0" y="0"/>
                </a:moveTo>
                <a:lnTo>
                  <a:pt x="12508474" y="0"/>
                </a:lnTo>
                <a:lnTo>
                  <a:pt x="12508474" y="10165978"/>
                </a:lnTo>
                <a:lnTo>
                  <a:pt x="0" y="1016597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1550530"/>
            <a:ext cx="1133964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ABOUT GSL</a:t>
            </a:r>
          </a:p>
        </p:txBody>
      </p:sp>
      <p:sp>
        <p:nvSpPr>
          <p:cNvPr name="TextBox 6" id="6"/>
          <p:cNvSpPr txBox="true"/>
          <p:nvPr/>
        </p:nvSpPr>
        <p:spPr>
          <a:xfrm rot="0">
            <a:off x="1028700" y="2382682"/>
            <a:ext cx="11741063" cy="716280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ISO 9001:2015 for Quality Management Systems (QMS), ISO 14001:2015 for Environment Management Systems, and ISO 45001:2018 for Occupational Health &amp; Safety Management Systems</a:t>
            </a:r>
          </a:p>
          <a:p>
            <a:pPr marL="647697" indent="-323848" lvl="1">
              <a:lnSpc>
                <a:spcPts val="4799"/>
              </a:lnSpc>
              <a:buFont typeface="Arial"/>
              <a:buChar char="•"/>
            </a:pPr>
            <a:r>
              <a:rPr lang="en-US" sz="2999">
                <a:solidFill>
                  <a:srgbClr val="2E2E2E"/>
                </a:solidFill>
                <a:latin typeface="Proxima Nova"/>
              </a:rPr>
              <a:t>operates under the administrative control of the Ministry of Defence, Government of India</a:t>
            </a:r>
          </a:p>
          <a:p>
            <a:pPr marL="647697" indent="-323848" lvl="1">
              <a:lnSpc>
                <a:spcPts val="4799"/>
              </a:lnSpc>
              <a:buFont typeface="Arial"/>
              <a:buChar char="•"/>
            </a:pPr>
            <a:r>
              <a:rPr lang="en-US" sz="2999">
                <a:solidFill>
                  <a:srgbClr val="2E2E2E"/>
                </a:solidFill>
                <a:latin typeface="Proxima Nova"/>
              </a:rPr>
              <a:t>strategically located on the banks of river Zuari in Vasco Da Gama, Goa, a major international tourist destination well connected by its international airport and major port en route to all important shipping lines</a:t>
            </a:r>
          </a:p>
          <a:p>
            <a:pPr marL="647697" indent="-323848" lvl="1">
              <a:lnSpc>
                <a:spcPts val="4799"/>
              </a:lnSpc>
              <a:buFont typeface="Arial"/>
              <a:buChar char="•"/>
            </a:pPr>
            <a:r>
              <a:rPr lang="en-US" sz="2999">
                <a:solidFill>
                  <a:srgbClr val="2E2E2E"/>
                </a:solidFill>
                <a:latin typeface="Proxima Nova"/>
              </a:rPr>
              <a:t>excels in designing and constructing modern patrol vessels with Steel and Aluminium hull structures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64792" y="667588"/>
            <a:ext cx="8790336" cy="4944564"/>
          </a:xfrm>
          <a:custGeom>
            <a:avLst/>
            <a:gdLst/>
            <a:ahLst/>
            <a:cxnLst/>
            <a:rect r="r" b="b" t="t" l="l"/>
            <a:pathLst>
              <a:path h="4944564" w="8790336">
                <a:moveTo>
                  <a:pt x="0" y="0"/>
                </a:moveTo>
                <a:lnTo>
                  <a:pt x="8790336" y="0"/>
                </a:lnTo>
                <a:lnTo>
                  <a:pt x="8790336" y="4944564"/>
                </a:lnTo>
                <a:lnTo>
                  <a:pt x="0" y="4944564"/>
                </a:lnTo>
                <a:lnTo>
                  <a:pt x="0" y="0"/>
                </a:lnTo>
                <a:close/>
              </a:path>
            </a:pathLst>
          </a:custGeom>
          <a:blipFill>
            <a:blip r:embed="rId4"/>
            <a:stretch>
              <a:fillRect l="0" t="0" r="0" b="0"/>
            </a:stretch>
          </a:blipFill>
        </p:spPr>
      </p:sp>
      <p:sp>
        <p:nvSpPr>
          <p:cNvPr name="Freeform 4" id="4"/>
          <p:cNvSpPr/>
          <p:nvPr/>
        </p:nvSpPr>
        <p:spPr>
          <a:xfrm flipH="false" flipV="false" rot="4408728">
            <a:off x="12576841" y="2959684"/>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923925"/>
            <a:ext cx="5990272" cy="2772411"/>
          </a:xfrm>
          <a:prstGeom prst="rect">
            <a:avLst/>
          </a:prstGeom>
        </p:spPr>
        <p:txBody>
          <a:bodyPr anchor="t" rtlCol="false" tIns="0" lIns="0" bIns="0" rIns="0">
            <a:spAutoFit/>
          </a:bodyPr>
          <a:lstStyle/>
          <a:p>
            <a:pPr>
              <a:lnSpc>
                <a:spcPts val="4479"/>
              </a:lnSpc>
            </a:pPr>
            <a:r>
              <a:rPr lang="en-US" sz="2799">
                <a:solidFill>
                  <a:srgbClr val="2E2E2E"/>
                </a:solidFill>
                <a:latin typeface="Proxima Nova"/>
              </a:rPr>
              <a:t>The hydraulic oil pushes a piston inside the hub of the propeller blades.</a:t>
            </a:r>
          </a:p>
          <a:p>
            <a:pPr>
              <a:lnSpc>
                <a:spcPts val="4479"/>
              </a:lnSpc>
            </a:pPr>
            <a:r>
              <a:rPr lang="en-US" sz="2799">
                <a:solidFill>
                  <a:srgbClr val="2E2E2E"/>
                </a:solidFill>
                <a:latin typeface="Proxima Nova"/>
              </a:rPr>
              <a:t>This piston causes the blades to change pitch using the mechanism shown in the diagram</a:t>
            </a:r>
          </a:p>
        </p:txBody>
      </p:sp>
      <p:sp>
        <p:nvSpPr>
          <p:cNvPr name="TextBox 6" id="6"/>
          <p:cNvSpPr txBox="true"/>
          <p:nvPr/>
        </p:nvSpPr>
        <p:spPr>
          <a:xfrm rot="0">
            <a:off x="5442383" y="6486296"/>
            <a:ext cx="6629163" cy="2772411"/>
          </a:xfrm>
          <a:prstGeom prst="rect">
            <a:avLst/>
          </a:prstGeom>
        </p:spPr>
        <p:txBody>
          <a:bodyPr anchor="t" rtlCol="false" tIns="0" lIns="0" bIns="0" rIns="0">
            <a:spAutoFit/>
          </a:bodyPr>
          <a:lstStyle/>
          <a:p>
            <a:pPr>
              <a:lnSpc>
                <a:spcPts val="4479"/>
              </a:lnSpc>
            </a:pPr>
            <a:r>
              <a:rPr lang="en-US" sz="2799">
                <a:solidFill>
                  <a:srgbClr val="2E2E2E"/>
                </a:solidFill>
                <a:latin typeface="Proxima Nova"/>
              </a:rPr>
              <a:t>The controllable pitch propeller system also consists of a feedback system. The pump/servo keeps pushing oil until the feedback signal matches the demand signal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94967" y="971628"/>
            <a:ext cx="8286672" cy="8286672"/>
          </a:xfrm>
          <a:custGeom>
            <a:avLst/>
            <a:gdLst/>
            <a:ahLst/>
            <a:cxnLst/>
            <a:rect r="r" b="b" t="t" l="l"/>
            <a:pathLst>
              <a:path h="8286672" w="8286672">
                <a:moveTo>
                  <a:pt x="0" y="0"/>
                </a:moveTo>
                <a:lnTo>
                  <a:pt x="8286672" y="0"/>
                </a:lnTo>
                <a:lnTo>
                  <a:pt x="8286672" y="8286672"/>
                </a:lnTo>
                <a:lnTo>
                  <a:pt x="0" y="8286672"/>
                </a:lnTo>
                <a:lnTo>
                  <a:pt x="0" y="0"/>
                </a:lnTo>
                <a:close/>
              </a:path>
            </a:pathLst>
          </a:custGeom>
          <a:blipFill>
            <a:blip r:embed="rId2"/>
            <a:stretch>
              <a:fillRect l="0" t="0" r="0" b="0"/>
            </a:stretch>
          </a:blipFill>
        </p:spPr>
      </p:sp>
      <p:sp>
        <p:nvSpPr>
          <p:cNvPr name="Freeform 3" id="3"/>
          <p:cNvSpPr/>
          <p:nvPr/>
        </p:nvSpPr>
        <p:spPr>
          <a:xfrm flipH="false" flipV="false" rot="-4073461">
            <a:off x="-8808852" y="-4186518"/>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5400000">
            <a:off x="15243907" y="312415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60158" y="962025"/>
            <a:ext cx="13331824"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SEA CHEST AND SEA TUBES</a:t>
            </a:r>
          </a:p>
        </p:txBody>
      </p:sp>
      <p:sp>
        <p:nvSpPr>
          <p:cNvPr name="TextBox 6" id="6"/>
          <p:cNvSpPr txBox="true"/>
          <p:nvPr/>
        </p:nvSpPr>
        <p:spPr>
          <a:xfrm rot="0">
            <a:off x="460158" y="3104899"/>
            <a:ext cx="7566802" cy="2990850"/>
          </a:xfrm>
          <a:prstGeom prst="rect">
            <a:avLst/>
          </a:prstGeom>
        </p:spPr>
        <p:txBody>
          <a:bodyPr anchor="t" rtlCol="false" tIns="0" lIns="0" bIns="0" rIns="0">
            <a:spAutoFit/>
          </a:bodyPr>
          <a:lstStyle/>
          <a:p>
            <a:pPr>
              <a:lnSpc>
                <a:spcPts val="2999"/>
              </a:lnSpc>
            </a:pPr>
            <a:r>
              <a:rPr lang="en-US" sz="2999">
                <a:solidFill>
                  <a:srgbClr val="000000"/>
                </a:solidFill>
                <a:latin typeface="Proxima Nova"/>
              </a:rPr>
              <a:t>Sea Chest</a:t>
            </a:r>
          </a:p>
          <a:p>
            <a:pPr>
              <a:lnSpc>
                <a:spcPts val="2999"/>
              </a:lnSpc>
            </a:pPr>
            <a:r>
              <a:rPr lang="en-US" sz="2999">
                <a:solidFill>
                  <a:srgbClr val="000000"/>
                </a:solidFill>
                <a:latin typeface="Proxima Nova"/>
              </a:rPr>
              <a:t>-a chamber located inside the hull of a ship that can be flooded for the intake of water.</a:t>
            </a:r>
          </a:p>
          <a:p>
            <a:pPr>
              <a:lnSpc>
                <a:spcPts val="2999"/>
              </a:lnSpc>
            </a:pPr>
          </a:p>
          <a:p>
            <a:pPr>
              <a:lnSpc>
                <a:spcPts val="2999"/>
              </a:lnSpc>
            </a:pPr>
            <a:r>
              <a:rPr lang="en-US" sz="2999">
                <a:solidFill>
                  <a:srgbClr val="000000"/>
                </a:solidFill>
                <a:latin typeface="Proxima Nova"/>
              </a:rPr>
              <a:t>Sea Pipes</a:t>
            </a:r>
          </a:p>
          <a:p>
            <a:pPr>
              <a:lnSpc>
                <a:spcPts val="2999"/>
              </a:lnSpc>
            </a:pPr>
            <a:r>
              <a:rPr lang="en-US" sz="2999">
                <a:solidFill>
                  <a:srgbClr val="000000"/>
                </a:solidFill>
                <a:latin typeface="Proxima Nova"/>
              </a:rPr>
              <a:t>-responsible for intake of water from  the sea chest via pumps.</a:t>
            </a:r>
          </a:p>
          <a:p>
            <a:pPr>
              <a:lnSpc>
                <a:spcPts val="2999"/>
              </a:lnSpc>
              <a:spcBef>
                <a:spcPct val="0"/>
              </a:spcBef>
            </a:pPr>
            <a:r>
              <a:rPr lang="en-US" sz="2999">
                <a:solidFill>
                  <a:srgbClr val="000000"/>
                </a:solidFill>
                <a:latin typeface="Proxima Nova"/>
              </a:rPr>
              <a:t>-provide for various functions inside  the ship. </a:t>
            </a:r>
          </a:p>
        </p:txBody>
      </p:sp>
      <p:sp>
        <p:nvSpPr>
          <p:cNvPr name="TextBox 7" id="7"/>
          <p:cNvSpPr txBox="true"/>
          <p:nvPr/>
        </p:nvSpPr>
        <p:spPr>
          <a:xfrm rot="0">
            <a:off x="460158" y="6990324"/>
            <a:ext cx="13331824" cy="1552575"/>
          </a:xfrm>
          <a:prstGeom prst="rect">
            <a:avLst/>
          </a:prstGeom>
        </p:spPr>
        <p:txBody>
          <a:bodyPr anchor="t" rtlCol="false" tIns="0" lIns="0" bIns="0" rIns="0">
            <a:spAutoFit/>
          </a:bodyPr>
          <a:lstStyle/>
          <a:p>
            <a:pPr>
              <a:lnSpc>
                <a:spcPts val="3000"/>
              </a:lnSpc>
            </a:pPr>
          </a:p>
          <a:p>
            <a:pPr>
              <a:lnSpc>
                <a:spcPts val="3000"/>
              </a:lnSpc>
            </a:pPr>
            <a:r>
              <a:rPr lang="en-US" sz="3000">
                <a:solidFill>
                  <a:srgbClr val="000000"/>
                </a:solidFill>
                <a:latin typeface="Proxima Nova"/>
              </a:rPr>
              <a:t>Both are attached with grates to remove debris and organisms </a:t>
            </a:r>
          </a:p>
          <a:p>
            <a:pPr>
              <a:lnSpc>
                <a:spcPts val="3000"/>
              </a:lnSpc>
            </a:pPr>
            <a:r>
              <a:rPr lang="en-US" sz="3000">
                <a:solidFill>
                  <a:srgbClr val="000000"/>
                </a:solidFill>
                <a:latin typeface="Proxima Nova"/>
              </a:rPr>
              <a:t>before entering the ship's systems. </a:t>
            </a:r>
          </a:p>
          <a:p>
            <a:pPr>
              <a:lnSpc>
                <a:spcPts val="300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3765654" y="7845528"/>
            <a:ext cx="9554430" cy="7765146"/>
          </a:xfrm>
          <a:custGeom>
            <a:avLst/>
            <a:gdLst/>
            <a:ahLst/>
            <a:cxnLst/>
            <a:rect r="r" b="b" t="t" l="l"/>
            <a:pathLst>
              <a:path h="7765146" w="9554430">
                <a:moveTo>
                  <a:pt x="9554430" y="0"/>
                </a:moveTo>
                <a:lnTo>
                  <a:pt x="0" y="0"/>
                </a:lnTo>
                <a:lnTo>
                  <a:pt x="0" y="7765145"/>
                </a:lnTo>
                <a:lnTo>
                  <a:pt x="9554430" y="7765145"/>
                </a:lnTo>
                <a:lnTo>
                  <a:pt x="955443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14425"/>
            <a:ext cx="10815562"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APPLICATIONS</a:t>
            </a:r>
          </a:p>
        </p:txBody>
      </p:sp>
      <p:sp>
        <p:nvSpPr>
          <p:cNvPr name="TextBox 6" id="6"/>
          <p:cNvSpPr txBox="true"/>
          <p:nvPr/>
        </p:nvSpPr>
        <p:spPr>
          <a:xfrm rot="0">
            <a:off x="1011561" y="2810508"/>
            <a:ext cx="13996040" cy="5718175"/>
          </a:xfrm>
          <a:prstGeom prst="rect">
            <a:avLst/>
          </a:prstGeom>
        </p:spPr>
        <p:txBody>
          <a:bodyPr anchor="t" rtlCol="false" tIns="0" lIns="0" bIns="0" rIns="0">
            <a:spAutoFit/>
          </a:bodyPr>
          <a:lstStyle/>
          <a:p>
            <a:pPr marL="755651" indent="-377825" lvl="1">
              <a:lnSpc>
                <a:spcPts val="3500"/>
              </a:lnSpc>
              <a:buFont typeface="Arial"/>
              <a:buChar char="•"/>
            </a:pPr>
            <a:r>
              <a:rPr lang="en-US" sz="3500">
                <a:solidFill>
                  <a:srgbClr val="000000"/>
                </a:solidFill>
                <a:latin typeface="Proxima Nova"/>
              </a:rPr>
              <a:t>Engine Cooling</a:t>
            </a:r>
          </a:p>
          <a:p>
            <a:pPr marL="1511301" indent="-503767" lvl="2">
              <a:lnSpc>
                <a:spcPts val="3500"/>
              </a:lnSpc>
              <a:buFont typeface="Arial"/>
              <a:buChar char="⚬"/>
            </a:pPr>
            <a:r>
              <a:rPr lang="en-US" sz="3500">
                <a:solidFill>
                  <a:srgbClr val="000000"/>
                </a:solidFill>
                <a:latin typeface="Proxima Nova"/>
              </a:rPr>
              <a:t>circulated through heat exchangers to cool down the engine</a:t>
            </a:r>
          </a:p>
          <a:p>
            <a:pPr marL="1511301" indent="-503767" lvl="2">
              <a:lnSpc>
                <a:spcPts val="3500"/>
              </a:lnSpc>
              <a:buFont typeface="Arial"/>
              <a:buChar char="⚬"/>
            </a:pPr>
            <a:r>
              <a:rPr lang="en-US" sz="3500">
                <a:solidFill>
                  <a:srgbClr val="000000"/>
                </a:solidFill>
                <a:latin typeface="Proxima Nova"/>
              </a:rPr>
              <a:t>maintain optimal temp</a:t>
            </a:r>
          </a:p>
          <a:p>
            <a:pPr marL="755651" indent="-377825" lvl="1">
              <a:lnSpc>
                <a:spcPts val="3500"/>
              </a:lnSpc>
              <a:buFont typeface="Arial"/>
              <a:buChar char="•"/>
            </a:pPr>
            <a:r>
              <a:rPr lang="en-US" sz="3500">
                <a:solidFill>
                  <a:srgbClr val="000000"/>
                </a:solidFill>
                <a:latin typeface="Proxima Nova"/>
              </a:rPr>
              <a:t>Machinery Cooling</a:t>
            </a:r>
          </a:p>
          <a:p>
            <a:pPr marL="1511301" indent="-503767" lvl="2">
              <a:lnSpc>
                <a:spcPts val="3500"/>
              </a:lnSpc>
              <a:buFont typeface="Arial"/>
              <a:buChar char="⚬"/>
            </a:pPr>
            <a:r>
              <a:rPr lang="en-US" sz="3500">
                <a:solidFill>
                  <a:srgbClr val="000000"/>
                </a:solidFill>
                <a:latin typeface="Proxima Nova"/>
              </a:rPr>
              <a:t>cooling of other machinery such as pumps, generators, compressors, etc.</a:t>
            </a:r>
          </a:p>
          <a:p>
            <a:pPr marL="755651" indent="-377825" lvl="1">
              <a:lnSpc>
                <a:spcPts val="3500"/>
              </a:lnSpc>
              <a:buFont typeface="Arial"/>
              <a:buChar char="•"/>
            </a:pPr>
            <a:r>
              <a:rPr lang="en-US" sz="3500">
                <a:solidFill>
                  <a:srgbClr val="000000"/>
                </a:solidFill>
                <a:latin typeface="Proxima Nova"/>
              </a:rPr>
              <a:t>Heat Recovery</a:t>
            </a:r>
          </a:p>
          <a:p>
            <a:pPr marL="1511301" indent="-503767" lvl="2">
              <a:lnSpc>
                <a:spcPts val="3500"/>
              </a:lnSpc>
              <a:buFont typeface="Arial"/>
              <a:buChar char="⚬"/>
            </a:pPr>
            <a:r>
              <a:rPr lang="en-US" sz="3500">
                <a:solidFill>
                  <a:srgbClr val="000000"/>
                </a:solidFill>
                <a:latin typeface="Proxima Nova"/>
              </a:rPr>
              <a:t>can be used to redirect heat to required locations such as boiler feed water</a:t>
            </a:r>
          </a:p>
          <a:p>
            <a:pPr marL="755651" indent="-377825" lvl="1">
              <a:lnSpc>
                <a:spcPts val="3500"/>
              </a:lnSpc>
              <a:buFont typeface="Arial"/>
              <a:buChar char="•"/>
            </a:pPr>
            <a:r>
              <a:rPr lang="en-US" sz="3500">
                <a:solidFill>
                  <a:srgbClr val="000000"/>
                </a:solidFill>
                <a:latin typeface="Proxima Nova"/>
              </a:rPr>
              <a:t>Firefighting</a:t>
            </a:r>
          </a:p>
          <a:p>
            <a:pPr marL="1511301" indent="-503767" lvl="2">
              <a:lnSpc>
                <a:spcPts val="3500"/>
              </a:lnSpc>
              <a:buFont typeface="Arial"/>
              <a:buChar char="⚬"/>
            </a:pPr>
            <a:r>
              <a:rPr lang="en-US" sz="3500">
                <a:solidFill>
                  <a:srgbClr val="000000"/>
                </a:solidFill>
                <a:latin typeface="Proxima Nova"/>
              </a:rPr>
              <a:t>pumped quickly to sprinklers and fire hydrant pipes</a:t>
            </a:r>
          </a:p>
          <a:p>
            <a:pPr marL="755651" indent="-377825" lvl="1">
              <a:lnSpc>
                <a:spcPts val="3500"/>
              </a:lnSpc>
              <a:buFont typeface="Arial"/>
              <a:buChar char="•"/>
            </a:pPr>
            <a:r>
              <a:rPr lang="en-US" sz="3500">
                <a:solidFill>
                  <a:srgbClr val="000000"/>
                </a:solidFill>
                <a:latin typeface="Proxima Nova"/>
              </a:rPr>
              <a:t>Ballast Operations</a:t>
            </a:r>
          </a:p>
          <a:p>
            <a:pPr marL="1511301" indent="-503767" lvl="2">
              <a:lnSpc>
                <a:spcPts val="3500"/>
              </a:lnSpc>
              <a:buFont typeface="Arial"/>
              <a:buChar char="⚬"/>
            </a:pPr>
            <a:r>
              <a:rPr lang="en-US" sz="3500">
                <a:solidFill>
                  <a:srgbClr val="000000"/>
                </a:solidFill>
                <a:latin typeface="Proxima Nova"/>
              </a:rPr>
              <a:t>helps balance the ship by redistributing weight in ballast tanks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408728">
            <a:off x="13166029" y="-1641546"/>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44000" y="1028700"/>
            <a:ext cx="10307603" cy="7047824"/>
          </a:xfrm>
          <a:custGeom>
            <a:avLst/>
            <a:gdLst/>
            <a:ahLst/>
            <a:cxnLst/>
            <a:rect r="r" b="b" t="t" l="l"/>
            <a:pathLst>
              <a:path h="7047824" w="10307603">
                <a:moveTo>
                  <a:pt x="0" y="0"/>
                </a:moveTo>
                <a:lnTo>
                  <a:pt x="10307603" y="0"/>
                </a:lnTo>
                <a:lnTo>
                  <a:pt x="10307603" y="7047824"/>
                </a:lnTo>
                <a:lnTo>
                  <a:pt x="0" y="7047824"/>
                </a:lnTo>
                <a:lnTo>
                  <a:pt x="0" y="0"/>
                </a:lnTo>
                <a:close/>
              </a:path>
            </a:pathLst>
          </a:custGeom>
          <a:blipFill>
            <a:blip r:embed="rId6"/>
            <a:stretch>
              <a:fillRect l="0" t="0" r="0" b="0"/>
            </a:stretch>
          </a:blipFill>
        </p:spPr>
      </p:sp>
      <p:sp>
        <p:nvSpPr>
          <p:cNvPr name="TextBox 5" id="5"/>
          <p:cNvSpPr txBox="true"/>
          <p:nvPr/>
        </p:nvSpPr>
        <p:spPr>
          <a:xfrm rot="0">
            <a:off x="1028700" y="1114425"/>
            <a:ext cx="10815562"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SEA TUBE INSTALLATION</a:t>
            </a:r>
          </a:p>
        </p:txBody>
      </p:sp>
      <p:sp>
        <p:nvSpPr>
          <p:cNvPr name="TextBox 6" id="6"/>
          <p:cNvSpPr txBox="true"/>
          <p:nvPr/>
        </p:nvSpPr>
        <p:spPr>
          <a:xfrm rot="0">
            <a:off x="1071943" y="2344669"/>
            <a:ext cx="12053094" cy="6979920"/>
          </a:xfrm>
          <a:prstGeom prst="rect">
            <a:avLst/>
          </a:prstGeom>
        </p:spPr>
        <p:txBody>
          <a:bodyPr anchor="t" rtlCol="false" tIns="0" lIns="0" bIns="0" rIns="0">
            <a:spAutoFit/>
          </a:bodyPr>
          <a:lstStyle/>
          <a:p>
            <a:pPr marL="712468" indent="-356234" lvl="1">
              <a:lnSpc>
                <a:spcPts val="3299"/>
              </a:lnSpc>
              <a:buFont typeface="Arial"/>
              <a:buChar char="•"/>
            </a:pPr>
            <a:r>
              <a:rPr lang="en-US" sz="3299">
                <a:solidFill>
                  <a:srgbClr val="000000"/>
                </a:solidFill>
                <a:latin typeface="Proxima Nova"/>
              </a:rPr>
              <a:t>Marking</a:t>
            </a:r>
          </a:p>
          <a:p>
            <a:pPr marL="1424937" indent="-474979" lvl="2">
              <a:lnSpc>
                <a:spcPts val="3299"/>
              </a:lnSpc>
              <a:buFont typeface="Arial"/>
              <a:buChar char="⚬"/>
            </a:pPr>
            <a:r>
              <a:rPr lang="en-US" sz="3299">
                <a:solidFill>
                  <a:srgbClr val="000000"/>
                </a:solidFill>
                <a:latin typeface="Proxima Nova"/>
              </a:rPr>
              <a:t>marks made by referencing diagrams</a:t>
            </a:r>
          </a:p>
          <a:p>
            <a:pPr marL="712468" indent="-356234" lvl="1">
              <a:lnSpc>
                <a:spcPts val="3299"/>
              </a:lnSpc>
              <a:buFont typeface="Arial"/>
              <a:buChar char="•"/>
            </a:pPr>
            <a:r>
              <a:rPr lang="en-US" sz="3299">
                <a:solidFill>
                  <a:srgbClr val="000000"/>
                </a:solidFill>
                <a:latin typeface="Proxima Nova"/>
              </a:rPr>
              <a:t>Hole cutting</a:t>
            </a:r>
          </a:p>
          <a:p>
            <a:pPr marL="1424937" indent="-474979" lvl="2">
              <a:lnSpc>
                <a:spcPts val="3299"/>
              </a:lnSpc>
              <a:buFont typeface="Arial"/>
              <a:buChar char="⚬"/>
            </a:pPr>
            <a:r>
              <a:rPr lang="en-US" sz="3299">
                <a:solidFill>
                  <a:srgbClr val="000000"/>
                </a:solidFill>
                <a:latin typeface="Proxima Nova"/>
              </a:rPr>
              <a:t>holes cut as per marks</a:t>
            </a:r>
          </a:p>
          <a:p>
            <a:pPr marL="712468" indent="-356234" lvl="1">
              <a:lnSpc>
                <a:spcPts val="3299"/>
              </a:lnSpc>
              <a:buFont typeface="Arial"/>
              <a:buChar char="•"/>
            </a:pPr>
            <a:r>
              <a:rPr lang="en-US" sz="3299">
                <a:solidFill>
                  <a:srgbClr val="000000"/>
                </a:solidFill>
                <a:latin typeface="Proxima Nova"/>
              </a:rPr>
              <a:t>Pipe cutting/preparation/flanging</a:t>
            </a:r>
          </a:p>
          <a:p>
            <a:pPr marL="1424937" indent="-474979" lvl="2">
              <a:lnSpc>
                <a:spcPts val="3299"/>
              </a:lnSpc>
              <a:buFont typeface="Arial"/>
              <a:buChar char="⚬"/>
            </a:pPr>
            <a:r>
              <a:rPr lang="en-US" sz="3299">
                <a:solidFill>
                  <a:srgbClr val="000000"/>
                </a:solidFill>
                <a:latin typeface="Proxima Nova"/>
              </a:rPr>
              <a:t>pipe cut and prepared as per needed length and angles</a:t>
            </a:r>
          </a:p>
          <a:p>
            <a:pPr marL="1424937" indent="-474979" lvl="2">
              <a:lnSpc>
                <a:spcPts val="3299"/>
              </a:lnSpc>
              <a:buFont typeface="Arial"/>
              <a:buChar char="⚬"/>
            </a:pPr>
            <a:r>
              <a:rPr lang="en-US" sz="3299">
                <a:solidFill>
                  <a:srgbClr val="000000"/>
                </a:solidFill>
                <a:latin typeface="Proxima Nova"/>
              </a:rPr>
              <a:t>flanges added where connections to be made</a:t>
            </a:r>
          </a:p>
          <a:p>
            <a:pPr marL="712468" indent="-356234" lvl="1">
              <a:lnSpc>
                <a:spcPts val="3299"/>
              </a:lnSpc>
              <a:buFont typeface="Arial"/>
              <a:buChar char="•"/>
            </a:pPr>
            <a:r>
              <a:rPr lang="en-US" sz="3299">
                <a:solidFill>
                  <a:srgbClr val="000000"/>
                </a:solidFill>
                <a:latin typeface="Proxima Nova"/>
              </a:rPr>
              <a:t>Pipe welding</a:t>
            </a:r>
          </a:p>
          <a:p>
            <a:pPr marL="1424937" indent="-474979" lvl="2">
              <a:lnSpc>
                <a:spcPts val="3299"/>
              </a:lnSpc>
              <a:buFont typeface="Arial"/>
              <a:buChar char="⚬"/>
            </a:pPr>
            <a:r>
              <a:rPr lang="en-US" sz="3299">
                <a:solidFill>
                  <a:srgbClr val="000000"/>
                </a:solidFill>
                <a:latin typeface="Proxima Nova"/>
              </a:rPr>
              <a:t>pipes welded to each other and other parts before ship installation</a:t>
            </a:r>
          </a:p>
          <a:p>
            <a:pPr marL="712468" indent="-356234" lvl="1">
              <a:lnSpc>
                <a:spcPts val="3299"/>
              </a:lnSpc>
              <a:buFont typeface="Arial"/>
              <a:buChar char="•"/>
            </a:pPr>
            <a:r>
              <a:rPr lang="en-US" sz="3299">
                <a:solidFill>
                  <a:srgbClr val="000000"/>
                </a:solidFill>
                <a:latin typeface="Proxima Nova"/>
              </a:rPr>
              <a:t>Pickling</a:t>
            </a:r>
          </a:p>
          <a:p>
            <a:pPr marL="1424937" indent="-474979" lvl="2">
              <a:lnSpc>
                <a:spcPts val="3299"/>
              </a:lnSpc>
              <a:buFont typeface="Arial"/>
              <a:buChar char="⚬"/>
            </a:pPr>
            <a:r>
              <a:rPr lang="en-US" sz="3299">
                <a:solidFill>
                  <a:srgbClr val="000000"/>
                </a:solidFill>
                <a:latin typeface="Proxima Nova"/>
              </a:rPr>
              <a:t>Chemically treated and prepared for welding</a:t>
            </a:r>
          </a:p>
          <a:p>
            <a:pPr marL="712468" indent="-356234" lvl="1">
              <a:lnSpc>
                <a:spcPts val="3299"/>
              </a:lnSpc>
              <a:buFont typeface="Arial"/>
              <a:buChar char="•"/>
            </a:pPr>
            <a:r>
              <a:rPr lang="en-US" sz="3299">
                <a:solidFill>
                  <a:srgbClr val="000000"/>
                </a:solidFill>
                <a:latin typeface="Proxima Nova"/>
              </a:rPr>
              <a:t>Fitup</a:t>
            </a:r>
          </a:p>
          <a:p>
            <a:pPr marL="1424937" indent="-474979" lvl="2">
              <a:lnSpc>
                <a:spcPts val="3299"/>
              </a:lnSpc>
              <a:buFont typeface="Arial"/>
              <a:buChar char="⚬"/>
            </a:pPr>
            <a:r>
              <a:rPr lang="en-US" sz="3299">
                <a:solidFill>
                  <a:srgbClr val="000000"/>
                </a:solidFill>
                <a:latin typeface="Proxima Nova"/>
              </a:rPr>
              <a:t>test fitted in ship with all parts before permanent weldś</a:t>
            </a:r>
          </a:p>
          <a:p>
            <a:pPr marL="712468" indent="-356234" lvl="1">
              <a:lnSpc>
                <a:spcPts val="3299"/>
              </a:lnSpc>
              <a:buFont typeface="Arial"/>
              <a:buChar char="•"/>
            </a:pPr>
            <a:r>
              <a:rPr lang="en-US" sz="3299">
                <a:solidFill>
                  <a:srgbClr val="000000"/>
                </a:solidFill>
                <a:latin typeface="Proxima Nova"/>
              </a:rPr>
              <a:t>Complete welding</a:t>
            </a:r>
          </a:p>
          <a:p>
            <a:pPr marL="1424937" indent="-474979" lvl="2">
              <a:lnSpc>
                <a:spcPts val="3299"/>
              </a:lnSpc>
              <a:buFont typeface="Arial"/>
              <a:buChar char="⚬"/>
            </a:pPr>
            <a:r>
              <a:rPr lang="en-US" sz="3299">
                <a:solidFill>
                  <a:srgbClr val="000000"/>
                </a:solidFill>
                <a:latin typeface="Proxima Nova"/>
              </a:rPr>
              <a:t>Fully welded with the main ship body making airtight seals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9899940" y="-2746282"/>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4632898" y="1866953"/>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28321" y="5895061"/>
            <a:ext cx="3783280" cy="3783280"/>
          </a:xfrm>
          <a:custGeom>
            <a:avLst/>
            <a:gdLst/>
            <a:ahLst/>
            <a:cxnLst/>
            <a:rect r="r" b="b" t="t" l="l"/>
            <a:pathLst>
              <a:path h="3783280" w="3783280">
                <a:moveTo>
                  <a:pt x="0" y="0"/>
                </a:moveTo>
                <a:lnTo>
                  <a:pt x="3783280" y="0"/>
                </a:lnTo>
                <a:lnTo>
                  <a:pt x="3783280" y="3783281"/>
                </a:lnTo>
                <a:lnTo>
                  <a:pt x="0" y="3783281"/>
                </a:lnTo>
                <a:lnTo>
                  <a:pt x="0" y="0"/>
                </a:lnTo>
                <a:close/>
              </a:path>
            </a:pathLst>
          </a:custGeom>
          <a:blipFill>
            <a:blip r:embed="rId6"/>
            <a:stretch>
              <a:fillRect l="0" t="0" r="0" b="0"/>
            </a:stretch>
          </a:blipFill>
        </p:spPr>
      </p:sp>
      <p:sp>
        <p:nvSpPr>
          <p:cNvPr name="Freeform 5" id="5"/>
          <p:cNvSpPr/>
          <p:nvPr/>
        </p:nvSpPr>
        <p:spPr>
          <a:xfrm flipH="false" flipV="false" rot="0">
            <a:off x="13483739" y="5657343"/>
            <a:ext cx="4258717" cy="4258717"/>
          </a:xfrm>
          <a:custGeom>
            <a:avLst/>
            <a:gdLst/>
            <a:ahLst/>
            <a:cxnLst/>
            <a:rect r="r" b="b" t="t" l="l"/>
            <a:pathLst>
              <a:path h="4258717" w="4258717">
                <a:moveTo>
                  <a:pt x="0" y="0"/>
                </a:moveTo>
                <a:lnTo>
                  <a:pt x="4258717" y="0"/>
                </a:lnTo>
                <a:lnTo>
                  <a:pt x="4258717" y="4258717"/>
                </a:lnTo>
                <a:lnTo>
                  <a:pt x="0" y="4258717"/>
                </a:lnTo>
                <a:lnTo>
                  <a:pt x="0" y="0"/>
                </a:lnTo>
                <a:close/>
              </a:path>
            </a:pathLst>
          </a:custGeom>
          <a:blipFill>
            <a:blip r:embed="rId7"/>
            <a:stretch>
              <a:fillRect l="0" t="0" r="0" b="0"/>
            </a:stretch>
          </a:blipFill>
        </p:spPr>
      </p:sp>
      <p:sp>
        <p:nvSpPr>
          <p:cNvPr name="Freeform 6" id="6"/>
          <p:cNvSpPr/>
          <p:nvPr/>
        </p:nvSpPr>
        <p:spPr>
          <a:xfrm flipH="false" flipV="false" rot="0">
            <a:off x="9511601" y="1874678"/>
            <a:ext cx="4020383" cy="4020383"/>
          </a:xfrm>
          <a:custGeom>
            <a:avLst/>
            <a:gdLst/>
            <a:ahLst/>
            <a:cxnLst/>
            <a:rect r="r" b="b" t="t" l="l"/>
            <a:pathLst>
              <a:path h="4020383" w="4020383">
                <a:moveTo>
                  <a:pt x="0" y="0"/>
                </a:moveTo>
                <a:lnTo>
                  <a:pt x="4020383" y="0"/>
                </a:lnTo>
                <a:lnTo>
                  <a:pt x="4020383" y="4020383"/>
                </a:lnTo>
                <a:lnTo>
                  <a:pt x="0" y="4020383"/>
                </a:lnTo>
                <a:lnTo>
                  <a:pt x="0" y="0"/>
                </a:lnTo>
                <a:close/>
              </a:path>
            </a:pathLst>
          </a:custGeom>
          <a:blipFill>
            <a:blip r:embed="rId8"/>
            <a:stretch>
              <a:fillRect l="0" t="0" r="0" b="0"/>
            </a:stretch>
          </a:blipFill>
        </p:spPr>
      </p:sp>
      <p:sp>
        <p:nvSpPr>
          <p:cNvPr name="Freeform 7" id="7"/>
          <p:cNvSpPr/>
          <p:nvPr/>
        </p:nvSpPr>
        <p:spPr>
          <a:xfrm flipH="false" flipV="false" rot="0">
            <a:off x="1202098" y="1910840"/>
            <a:ext cx="3984221" cy="3984221"/>
          </a:xfrm>
          <a:custGeom>
            <a:avLst/>
            <a:gdLst/>
            <a:ahLst/>
            <a:cxnLst/>
            <a:rect r="r" b="b" t="t" l="l"/>
            <a:pathLst>
              <a:path h="3984221" w="3984221">
                <a:moveTo>
                  <a:pt x="0" y="0"/>
                </a:moveTo>
                <a:lnTo>
                  <a:pt x="3984221" y="0"/>
                </a:lnTo>
                <a:lnTo>
                  <a:pt x="3984221" y="3984221"/>
                </a:lnTo>
                <a:lnTo>
                  <a:pt x="0" y="3984221"/>
                </a:lnTo>
                <a:lnTo>
                  <a:pt x="0" y="0"/>
                </a:lnTo>
                <a:close/>
              </a:path>
            </a:pathLst>
          </a:custGeom>
          <a:blipFill>
            <a:blip r:embed="rId9"/>
            <a:stretch>
              <a:fillRect l="0" t="0" r="0" b="0"/>
            </a:stretch>
          </a:blipFill>
        </p:spPr>
      </p:sp>
      <p:sp>
        <p:nvSpPr>
          <p:cNvPr name="TextBox 8" id="8"/>
          <p:cNvSpPr txBox="true"/>
          <p:nvPr/>
        </p:nvSpPr>
        <p:spPr>
          <a:xfrm rot="0">
            <a:off x="460158" y="962025"/>
            <a:ext cx="13331824"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DIFFERENT TYPES OF PIPE WELDS</a:t>
            </a:r>
          </a:p>
        </p:txBody>
      </p:sp>
      <p:sp>
        <p:nvSpPr>
          <p:cNvPr name="TextBox 9" id="9"/>
          <p:cNvSpPr txBox="true"/>
          <p:nvPr/>
        </p:nvSpPr>
        <p:spPr>
          <a:xfrm rot="0">
            <a:off x="1202098" y="5961736"/>
            <a:ext cx="3984221" cy="898526"/>
          </a:xfrm>
          <a:prstGeom prst="rect">
            <a:avLst/>
          </a:prstGeom>
        </p:spPr>
        <p:txBody>
          <a:bodyPr anchor="t" rtlCol="false" tIns="0" lIns="0" bIns="0" rIns="0">
            <a:spAutoFit/>
          </a:bodyPr>
          <a:lstStyle/>
          <a:p>
            <a:pPr algn="ctr">
              <a:lnSpc>
                <a:spcPts val="3500"/>
              </a:lnSpc>
              <a:spcBef>
                <a:spcPct val="0"/>
              </a:spcBef>
            </a:pPr>
            <a:r>
              <a:rPr lang="en-US" sz="3500">
                <a:solidFill>
                  <a:srgbClr val="000000"/>
                </a:solidFill>
                <a:latin typeface="Proxima Nova Bold"/>
              </a:rPr>
              <a:t>No Weld Pass Through</a:t>
            </a:r>
          </a:p>
        </p:txBody>
      </p:sp>
      <p:sp>
        <p:nvSpPr>
          <p:cNvPr name="TextBox 10" id="10"/>
          <p:cNvSpPr txBox="true"/>
          <p:nvPr/>
        </p:nvSpPr>
        <p:spPr>
          <a:xfrm rot="0">
            <a:off x="5627850" y="5196967"/>
            <a:ext cx="3984221" cy="460376"/>
          </a:xfrm>
          <a:prstGeom prst="rect">
            <a:avLst/>
          </a:prstGeom>
        </p:spPr>
        <p:txBody>
          <a:bodyPr anchor="t" rtlCol="false" tIns="0" lIns="0" bIns="0" rIns="0">
            <a:spAutoFit/>
          </a:bodyPr>
          <a:lstStyle/>
          <a:p>
            <a:pPr algn="ctr">
              <a:lnSpc>
                <a:spcPts val="3500"/>
              </a:lnSpc>
              <a:spcBef>
                <a:spcPct val="0"/>
              </a:spcBef>
            </a:pPr>
            <a:r>
              <a:rPr lang="en-US" sz="3500">
                <a:solidFill>
                  <a:srgbClr val="000000"/>
                </a:solidFill>
                <a:latin typeface="Proxima Nova Bold"/>
              </a:rPr>
              <a:t>Simple Weld</a:t>
            </a:r>
          </a:p>
        </p:txBody>
      </p:sp>
      <p:sp>
        <p:nvSpPr>
          <p:cNvPr name="TextBox 11" id="11"/>
          <p:cNvSpPr txBox="true"/>
          <p:nvPr/>
        </p:nvSpPr>
        <p:spPr>
          <a:xfrm rot="0">
            <a:off x="9612072" y="6199861"/>
            <a:ext cx="3984221" cy="460376"/>
          </a:xfrm>
          <a:prstGeom prst="rect">
            <a:avLst/>
          </a:prstGeom>
        </p:spPr>
        <p:txBody>
          <a:bodyPr anchor="t" rtlCol="false" tIns="0" lIns="0" bIns="0" rIns="0">
            <a:spAutoFit/>
          </a:bodyPr>
          <a:lstStyle/>
          <a:p>
            <a:pPr algn="ctr">
              <a:lnSpc>
                <a:spcPts val="3500"/>
              </a:lnSpc>
              <a:spcBef>
                <a:spcPct val="0"/>
              </a:spcBef>
            </a:pPr>
            <a:r>
              <a:rPr lang="en-US" sz="3500">
                <a:solidFill>
                  <a:srgbClr val="000000"/>
                </a:solidFill>
                <a:latin typeface="Proxima Nova Bold"/>
              </a:rPr>
              <a:t>Doubler Weld</a:t>
            </a:r>
          </a:p>
        </p:txBody>
      </p:sp>
      <p:sp>
        <p:nvSpPr>
          <p:cNvPr name="TextBox 12" id="12"/>
          <p:cNvSpPr txBox="true"/>
          <p:nvPr/>
        </p:nvSpPr>
        <p:spPr>
          <a:xfrm rot="0">
            <a:off x="13791982" y="5196967"/>
            <a:ext cx="3984221" cy="460376"/>
          </a:xfrm>
          <a:prstGeom prst="rect">
            <a:avLst/>
          </a:prstGeom>
        </p:spPr>
        <p:txBody>
          <a:bodyPr anchor="t" rtlCol="false" tIns="0" lIns="0" bIns="0" rIns="0">
            <a:spAutoFit/>
          </a:bodyPr>
          <a:lstStyle/>
          <a:p>
            <a:pPr algn="ctr">
              <a:lnSpc>
                <a:spcPts val="3500"/>
              </a:lnSpc>
              <a:spcBef>
                <a:spcPct val="0"/>
              </a:spcBef>
            </a:pPr>
            <a:r>
              <a:rPr lang="en-US" sz="3500">
                <a:solidFill>
                  <a:srgbClr val="000000"/>
                </a:solidFill>
                <a:latin typeface="Proxima Nova Bold"/>
              </a:rPr>
              <a:t>Socket Weld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646122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297701" y="384797"/>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DIESEL GENERATOR</a:t>
            </a:r>
          </a:p>
        </p:txBody>
      </p:sp>
      <p:sp>
        <p:nvSpPr>
          <p:cNvPr name="TextBox 6" id="6"/>
          <p:cNvSpPr txBox="true"/>
          <p:nvPr/>
        </p:nvSpPr>
        <p:spPr>
          <a:xfrm rot="0">
            <a:off x="797426" y="2252508"/>
            <a:ext cx="13607468" cy="6216666"/>
          </a:xfrm>
          <a:prstGeom prst="rect">
            <a:avLst/>
          </a:prstGeom>
        </p:spPr>
        <p:txBody>
          <a:bodyPr anchor="t" rtlCol="false" tIns="0" lIns="0" bIns="0" rIns="0">
            <a:spAutoFit/>
          </a:bodyPr>
          <a:lstStyle/>
          <a:p>
            <a:pPr marL="750750" indent="-375375" lvl="1">
              <a:lnSpc>
                <a:spcPts val="5563"/>
              </a:lnSpc>
              <a:buFont typeface="Arial"/>
              <a:buChar char="•"/>
            </a:pPr>
            <a:r>
              <a:rPr lang="en-US" sz="3477">
                <a:solidFill>
                  <a:srgbClr val="2E2E2E"/>
                </a:solidFill>
                <a:latin typeface="Proxima Nova"/>
              </a:rPr>
              <a:t> reliable and powerful machines that provide a dependable source of electricity in different settings, including industries, construction sites, and remote areas.</a:t>
            </a:r>
          </a:p>
          <a:p>
            <a:pPr marL="750750" indent="-375375" lvl="1">
              <a:lnSpc>
                <a:spcPts val="5563"/>
              </a:lnSpc>
              <a:buFont typeface="Arial"/>
              <a:buChar char="•"/>
            </a:pPr>
            <a:r>
              <a:rPr lang="en-US" sz="3477">
                <a:solidFill>
                  <a:srgbClr val="2E2E2E"/>
                </a:solidFill>
                <a:latin typeface="Proxima Nova"/>
              </a:rPr>
              <a:t>utilize diesel fuel to produce mechanical energy, which is then converted into electrical power</a:t>
            </a:r>
          </a:p>
          <a:p>
            <a:pPr marL="750750" indent="-375375" lvl="1">
              <a:lnSpc>
                <a:spcPts val="5563"/>
              </a:lnSpc>
              <a:buFont typeface="Arial"/>
              <a:buChar char="•"/>
            </a:pPr>
            <a:r>
              <a:rPr lang="en-US" sz="3477">
                <a:solidFill>
                  <a:srgbClr val="2E2E2E"/>
                </a:solidFill>
                <a:latin typeface="Proxima Nova"/>
              </a:rPr>
              <a:t>efficient and robust</a:t>
            </a:r>
          </a:p>
          <a:p>
            <a:pPr marL="750750" indent="-375375" lvl="1">
              <a:lnSpc>
                <a:spcPts val="5563"/>
              </a:lnSpc>
              <a:buFont typeface="Arial"/>
              <a:buChar char="•"/>
            </a:pPr>
            <a:r>
              <a:rPr lang="en-US" sz="3477">
                <a:solidFill>
                  <a:srgbClr val="2E2E2E"/>
                </a:solidFill>
                <a:latin typeface="Proxima Nova"/>
              </a:rPr>
              <a:t>consistent performance, even under heavy loads,</a:t>
            </a:r>
          </a:p>
          <a:p>
            <a:pPr marL="750750" indent="-375375" lvl="1">
              <a:lnSpc>
                <a:spcPts val="5563"/>
              </a:lnSpc>
              <a:buFont typeface="Arial"/>
              <a:buChar char="•"/>
            </a:pPr>
            <a:r>
              <a:rPr lang="en-US" sz="3477">
                <a:solidFill>
                  <a:srgbClr val="2E2E2E"/>
                </a:solidFill>
                <a:latin typeface="Proxima Nova"/>
              </a:rPr>
              <a:t>widely used as backup power solutions</a:t>
            </a:r>
          </a:p>
          <a:p>
            <a:pPr marL="750750" indent="-375375" lvl="1">
              <a:lnSpc>
                <a:spcPts val="5563"/>
              </a:lnSpc>
              <a:buFont typeface="Arial"/>
              <a:buChar char="•"/>
            </a:pPr>
            <a:r>
              <a:rPr lang="en-US" sz="3477">
                <a:solidFill>
                  <a:srgbClr val="2E2E2E"/>
                </a:solidFill>
                <a:latin typeface="Proxima Nova"/>
              </a:rPr>
              <a:t>usually have a long lifespan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96848" y="-2028210"/>
            <a:ext cx="17617704" cy="17617704"/>
          </a:xfrm>
          <a:custGeom>
            <a:avLst/>
            <a:gdLst/>
            <a:ahLst/>
            <a:cxnLst/>
            <a:rect r="r" b="b" t="t" l="l"/>
            <a:pathLst>
              <a:path h="17617704" w="17617704">
                <a:moveTo>
                  <a:pt x="0" y="0"/>
                </a:moveTo>
                <a:lnTo>
                  <a:pt x="17617703" y="0"/>
                </a:lnTo>
                <a:lnTo>
                  <a:pt x="17617703"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563144" y="-2859493"/>
            <a:ext cx="12794948" cy="8828634"/>
          </a:xfrm>
          <a:custGeom>
            <a:avLst/>
            <a:gdLst/>
            <a:ahLst/>
            <a:cxnLst/>
            <a:rect r="r" b="b" t="t" l="l"/>
            <a:pathLst>
              <a:path h="8828634" w="12794948">
                <a:moveTo>
                  <a:pt x="0" y="0"/>
                </a:moveTo>
                <a:lnTo>
                  <a:pt x="12794948" y="0"/>
                </a:lnTo>
                <a:lnTo>
                  <a:pt x="12794948"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3692254" y="7827178"/>
            <a:ext cx="9554430" cy="7765146"/>
          </a:xfrm>
          <a:custGeom>
            <a:avLst/>
            <a:gdLst/>
            <a:ahLst/>
            <a:cxnLst/>
            <a:rect r="r" b="b" t="t" l="l"/>
            <a:pathLst>
              <a:path h="7765146" w="9554430">
                <a:moveTo>
                  <a:pt x="9554430" y="0"/>
                </a:moveTo>
                <a:lnTo>
                  <a:pt x="0" y="0"/>
                </a:lnTo>
                <a:lnTo>
                  <a:pt x="0" y="7765145"/>
                </a:lnTo>
                <a:lnTo>
                  <a:pt x="9554430" y="7765145"/>
                </a:lnTo>
                <a:lnTo>
                  <a:pt x="955443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02100" y="1096075"/>
            <a:ext cx="10815562"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COMPONENTS</a:t>
            </a:r>
          </a:p>
        </p:txBody>
      </p:sp>
      <p:sp>
        <p:nvSpPr>
          <p:cNvPr name="TextBox 6" id="6"/>
          <p:cNvSpPr txBox="true"/>
          <p:nvPr/>
        </p:nvSpPr>
        <p:spPr>
          <a:xfrm rot="0">
            <a:off x="1084961" y="2586237"/>
            <a:ext cx="13996040" cy="6313170"/>
          </a:xfrm>
          <a:prstGeom prst="rect">
            <a:avLst/>
          </a:prstGeom>
        </p:spPr>
        <p:txBody>
          <a:bodyPr anchor="t" rtlCol="false" tIns="0" lIns="0" bIns="0" rIns="0">
            <a:spAutoFit/>
          </a:bodyPr>
          <a:lstStyle/>
          <a:p>
            <a:pPr marL="712472" indent="-356236" lvl="1">
              <a:lnSpc>
                <a:spcPts val="3300"/>
              </a:lnSpc>
              <a:buFont typeface="Arial"/>
              <a:buChar char="•"/>
            </a:pPr>
            <a:r>
              <a:rPr lang="en-US" sz="3300">
                <a:solidFill>
                  <a:srgbClr val="000000"/>
                </a:solidFill>
                <a:latin typeface="Proxima Nova"/>
              </a:rPr>
              <a:t>IC Engine</a:t>
            </a:r>
          </a:p>
          <a:p>
            <a:pPr marL="1424943" indent="-474981" lvl="2">
              <a:lnSpc>
                <a:spcPts val="3300"/>
              </a:lnSpc>
              <a:buFont typeface="Arial"/>
              <a:buChar char="⚬"/>
            </a:pPr>
            <a:r>
              <a:rPr lang="en-US" sz="3300">
                <a:solidFill>
                  <a:srgbClr val="000000"/>
                </a:solidFill>
                <a:latin typeface="Proxima Nova"/>
              </a:rPr>
              <a:t>consumes fuel to generate rotational mechanical energy</a:t>
            </a:r>
          </a:p>
          <a:p>
            <a:pPr marL="1424943" indent="-474981" lvl="2">
              <a:lnSpc>
                <a:spcPts val="3300"/>
              </a:lnSpc>
              <a:buFont typeface="Arial"/>
              <a:buChar char="⚬"/>
            </a:pPr>
            <a:r>
              <a:rPr lang="en-US" sz="3300">
                <a:solidFill>
                  <a:srgbClr val="000000"/>
                </a:solidFill>
                <a:latin typeface="Proxima Nova"/>
              </a:rPr>
              <a:t>goes through 4 processes- Suction, Compression, Power, Exhaust</a:t>
            </a:r>
          </a:p>
          <a:p>
            <a:pPr marL="1424943" indent="-474981" lvl="2">
              <a:lnSpc>
                <a:spcPts val="3300"/>
              </a:lnSpc>
              <a:buFont typeface="Arial"/>
              <a:buChar char="⚬"/>
            </a:pPr>
            <a:r>
              <a:rPr lang="en-US" sz="3300">
                <a:solidFill>
                  <a:srgbClr val="000000"/>
                </a:solidFill>
                <a:latin typeface="Proxima Nova"/>
              </a:rPr>
              <a:t>attached to crankshaft</a:t>
            </a:r>
          </a:p>
          <a:p>
            <a:pPr marL="712472" indent="-356236" lvl="1">
              <a:lnSpc>
                <a:spcPts val="3300"/>
              </a:lnSpc>
              <a:buFont typeface="Arial"/>
              <a:buChar char="•"/>
            </a:pPr>
            <a:r>
              <a:rPr lang="en-US" sz="3300">
                <a:solidFill>
                  <a:srgbClr val="000000"/>
                </a:solidFill>
                <a:latin typeface="Proxima Nova"/>
              </a:rPr>
              <a:t>Alternator</a:t>
            </a:r>
          </a:p>
          <a:p>
            <a:pPr marL="1424943" indent="-474981" lvl="2">
              <a:lnSpc>
                <a:spcPts val="3300"/>
              </a:lnSpc>
              <a:buFont typeface="Arial"/>
              <a:buChar char="⚬"/>
            </a:pPr>
            <a:r>
              <a:rPr lang="en-US" sz="3300">
                <a:solidFill>
                  <a:srgbClr val="000000"/>
                </a:solidFill>
                <a:latin typeface="Proxima Nova"/>
              </a:rPr>
              <a:t>attached to the other end of the crankshaft</a:t>
            </a:r>
          </a:p>
          <a:p>
            <a:pPr marL="1424943" indent="-474981" lvl="2">
              <a:lnSpc>
                <a:spcPts val="3300"/>
              </a:lnSpc>
              <a:buFont typeface="Arial"/>
              <a:buChar char="⚬"/>
            </a:pPr>
            <a:r>
              <a:rPr lang="en-US" sz="3300">
                <a:solidFill>
                  <a:srgbClr val="000000"/>
                </a:solidFill>
                <a:latin typeface="Proxima Nova"/>
              </a:rPr>
              <a:t>has inbuilt magnets and conductive copper wiring that rotates</a:t>
            </a:r>
          </a:p>
          <a:p>
            <a:pPr marL="1424943" indent="-474981" lvl="2">
              <a:lnSpc>
                <a:spcPts val="3300"/>
              </a:lnSpc>
              <a:buFont typeface="Arial"/>
              <a:buChar char="⚬"/>
            </a:pPr>
            <a:r>
              <a:rPr lang="en-US" sz="3300">
                <a:solidFill>
                  <a:srgbClr val="000000"/>
                </a:solidFill>
                <a:latin typeface="Proxima Nova"/>
              </a:rPr>
              <a:t>uses induction to generate electricity</a:t>
            </a:r>
          </a:p>
          <a:p>
            <a:pPr marL="712472" indent="-356236" lvl="1">
              <a:lnSpc>
                <a:spcPts val="3300"/>
              </a:lnSpc>
              <a:buFont typeface="Arial"/>
              <a:buChar char="•"/>
            </a:pPr>
            <a:r>
              <a:rPr lang="en-US" sz="3300">
                <a:solidFill>
                  <a:srgbClr val="000000"/>
                </a:solidFill>
                <a:latin typeface="Proxima Nova"/>
              </a:rPr>
              <a:t>Fuel System</a:t>
            </a:r>
          </a:p>
          <a:p>
            <a:pPr marL="1424943" indent="-474981" lvl="2">
              <a:lnSpc>
                <a:spcPts val="3300"/>
              </a:lnSpc>
              <a:buFont typeface="Arial"/>
              <a:buChar char="⚬"/>
            </a:pPr>
            <a:r>
              <a:rPr lang="en-US" sz="3300">
                <a:solidFill>
                  <a:srgbClr val="000000"/>
                </a:solidFill>
                <a:latin typeface="Proxima Nova"/>
              </a:rPr>
              <a:t>responsible for supply of fuel</a:t>
            </a:r>
          </a:p>
          <a:p>
            <a:pPr marL="1424943" indent="-474981" lvl="2">
              <a:lnSpc>
                <a:spcPts val="3300"/>
              </a:lnSpc>
              <a:buFont typeface="Arial"/>
              <a:buChar char="⚬"/>
            </a:pPr>
            <a:r>
              <a:rPr lang="en-US" sz="3300">
                <a:solidFill>
                  <a:srgbClr val="000000"/>
                </a:solidFill>
                <a:latin typeface="Proxima Nova"/>
              </a:rPr>
              <a:t>includes pump, filter, ventilation pipe, etc needed for fuel flow</a:t>
            </a:r>
          </a:p>
          <a:p>
            <a:pPr marL="712472" indent="-356236" lvl="1">
              <a:lnSpc>
                <a:spcPts val="3300"/>
              </a:lnSpc>
              <a:buFont typeface="Arial"/>
              <a:buChar char="•"/>
            </a:pPr>
            <a:r>
              <a:rPr lang="en-US" sz="3300">
                <a:solidFill>
                  <a:srgbClr val="000000"/>
                </a:solidFill>
                <a:latin typeface="Proxima Nova"/>
              </a:rPr>
              <a:t>Lubrication System</a:t>
            </a:r>
          </a:p>
          <a:p>
            <a:pPr marL="1424943" indent="-474981" lvl="2">
              <a:lnSpc>
                <a:spcPts val="3300"/>
              </a:lnSpc>
              <a:buFont typeface="Arial"/>
              <a:buChar char="⚬"/>
            </a:pPr>
            <a:r>
              <a:rPr lang="en-US" sz="3300">
                <a:solidFill>
                  <a:srgbClr val="000000"/>
                </a:solidFill>
                <a:latin typeface="Proxima Nova"/>
              </a:rPr>
              <a:t>helps smoothly run all the various moving parts</a:t>
            </a:r>
          </a:p>
          <a:p>
            <a:pPr marL="1424943" indent="-474981" lvl="2">
              <a:lnSpc>
                <a:spcPts val="3300"/>
              </a:lnSpc>
              <a:buFont typeface="Arial"/>
              <a:buChar char="⚬"/>
            </a:pPr>
            <a:r>
              <a:rPr lang="en-US" sz="3300">
                <a:solidFill>
                  <a:srgbClr val="000000"/>
                </a:solidFill>
                <a:latin typeface="Proxima Nova"/>
              </a:rPr>
              <a:t>avoids heating up of parts so that temp is maintained optimal</a:t>
            </a:r>
          </a:p>
          <a:p>
            <a:pPr>
              <a:lnSpc>
                <a:spcPts val="330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9041855" y="-4276361"/>
            <a:ext cx="17617704" cy="17617704"/>
          </a:xfrm>
          <a:custGeom>
            <a:avLst/>
            <a:gdLst/>
            <a:ahLst/>
            <a:cxnLst/>
            <a:rect r="r" b="b" t="t" l="l"/>
            <a:pathLst>
              <a:path h="17617704" w="17617704">
                <a:moveTo>
                  <a:pt x="0" y="0"/>
                </a:moveTo>
                <a:lnTo>
                  <a:pt x="17617704" y="0"/>
                </a:lnTo>
                <a:lnTo>
                  <a:pt x="17617704"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184463">
            <a:off x="4649114" y="-4414317"/>
            <a:ext cx="12794948" cy="8828634"/>
          </a:xfrm>
          <a:custGeom>
            <a:avLst/>
            <a:gdLst/>
            <a:ahLst/>
            <a:cxnLst/>
            <a:rect r="r" b="b" t="t" l="l"/>
            <a:pathLst>
              <a:path h="8828634" w="12794948">
                <a:moveTo>
                  <a:pt x="0" y="0"/>
                </a:moveTo>
                <a:lnTo>
                  <a:pt x="12794949" y="0"/>
                </a:lnTo>
                <a:lnTo>
                  <a:pt x="12794949" y="8828634"/>
                </a:lnTo>
                <a:lnTo>
                  <a:pt x="0" y="8828634"/>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3765654" y="7845528"/>
            <a:ext cx="9554430" cy="7765146"/>
          </a:xfrm>
          <a:custGeom>
            <a:avLst/>
            <a:gdLst/>
            <a:ahLst/>
            <a:cxnLst/>
            <a:rect r="r" b="b" t="t" l="l"/>
            <a:pathLst>
              <a:path h="7765146" w="9554430">
                <a:moveTo>
                  <a:pt x="9554430" y="0"/>
                </a:moveTo>
                <a:lnTo>
                  <a:pt x="0" y="0"/>
                </a:lnTo>
                <a:lnTo>
                  <a:pt x="0" y="7765145"/>
                </a:lnTo>
                <a:lnTo>
                  <a:pt x="9554430" y="7765145"/>
                </a:lnTo>
                <a:lnTo>
                  <a:pt x="955443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14425"/>
            <a:ext cx="10815562"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COMPONENTS</a:t>
            </a:r>
          </a:p>
        </p:txBody>
      </p:sp>
      <p:sp>
        <p:nvSpPr>
          <p:cNvPr name="TextBox 6" id="6"/>
          <p:cNvSpPr txBox="true"/>
          <p:nvPr/>
        </p:nvSpPr>
        <p:spPr>
          <a:xfrm rot="0">
            <a:off x="1011561" y="2604587"/>
            <a:ext cx="13996040" cy="6732270"/>
          </a:xfrm>
          <a:prstGeom prst="rect">
            <a:avLst/>
          </a:prstGeom>
        </p:spPr>
        <p:txBody>
          <a:bodyPr anchor="t" rtlCol="false" tIns="0" lIns="0" bIns="0" rIns="0">
            <a:spAutoFit/>
          </a:bodyPr>
          <a:lstStyle/>
          <a:p>
            <a:pPr marL="712472" indent="-356236" lvl="1">
              <a:lnSpc>
                <a:spcPts val="3300"/>
              </a:lnSpc>
              <a:buFont typeface="Arial"/>
              <a:buChar char="•"/>
            </a:pPr>
            <a:r>
              <a:rPr lang="en-US" sz="3300">
                <a:solidFill>
                  <a:srgbClr val="000000"/>
                </a:solidFill>
                <a:latin typeface="Proxima Nova"/>
              </a:rPr>
              <a:t>Voltage Regulator</a:t>
            </a:r>
          </a:p>
          <a:p>
            <a:pPr marL="1424943" indent="-474981" lvl="2">
              <a:lnSpc>
                <a:spcPts val="3300"/>
              </a:lnSpc>
              <a:buFont typeface="Arial"/>
              <a:buChar char="⚬"/>
            </a:pPr>
            <a:r>
              <a:rPr lang="en-US" sz="3300">
                <a:solidFill>
                  <a:srgbClr val="000000"/>
                </a:solidFill>
                <a:latin typeface="Proxima Nova"/>
              </a:rPr>
              <a:t>maintains stable output voltage and avoids fluctuations</a:t>
            </a:r>
          </a:p>
          <a:p>
            <a:pPr marL="712472" indent="-356236" lvl="1">
              <a:lnSpc>
                <a:spcPts val="3300"/>
              </a:lnSpc>
              <a:buFont typeface="Arial"/>
              <a:buChar char="•"/>
            </a:pPr>
            <a:r>
              <a:rPr lang="en-US" sz="3300">
                <a:solidFill>
                  <a:srgbClr val="000000"/>
                </a:solidFill>
                <a:latin typeface="Proxima Nova"/>
              </a:rPr>
              <a:t>Cooling System</a:t>
            </a:r>
          </a:p>
          <a:p>
            <a:pPr marL="1424943" indent="-474981" lvl="2">
              <a:lnSpc>
                <a:spcPts val="3300"/>
              </a:lnSpc>
              <a:buFont typeface="Arial"/>
              <a:buChar char="⚬"/>
            </a:pPr>
            <a:r>
              <a:rPr lang="en-US" sz="3300">
                <a:solidFill>
                  <a:srgbClr val="000000"/>
                </a:solidFill>
                <a:latin typeface="Proxima Nova"/>
              </a:rPr>
              <a:t>runs coolant fluid to maintain optimal operational temp</a:t>
            </a:r>
          </a:p>
          <a:p>
            <a:pPr marL="1424943" indent="-474981" lvl="2">
              <a:lnSpc>
                <a:spcPts val="3300"/>
              </a:lnSpc>
              <a:buFont typeface="Arial"/>
              <a:buChar char="⚬"/>
            </a:pPr>
            <a:r>
              <a:rPr lang="en-US" sz="3300">
                <a:solidFill>
                  <a:srgbClr val="000000"/>
                </a:solidFill>
                <a:latin typeface="Proxima Nova"/>
              </a:rPr>
              <a:t>generally water</a:t>
            </a:r>
          </a:p>
          <a:p>
            <a:pPr marL="712472" indent="-356236" lvl="1">
              <a:lnSpc>
                <a:spcPts val="3300"/>
              </a:lnSpc>
              <a:buFont typeface="Arial"/>
              <a:buChar char="•"/>
            </a:pPr>
            <a:r>
              <a:rPr lang="en-US" sz="3300">
                <a:solidFill>
                  <a:srgbClr val="000000"/>
                </a:solidFill>
                <a:latin typeface="Proxima Nova"/>
              </a:rPr>
              <a:t>Exhaust System</a:t>
            </a:r>
          </a:p>
          <a:p>
            <a:pPr marL="1424943" indent="-474981" lvl="2">
              <a:lnSpc>
                <a:spcPts val="3300"/>
              </a:lnSpc>
              <a:buFont typeface="Arial"/>
              <a:buChar char="⚬"/>
            </a:pPr>
            <a:r>
              <a:rPr lang="en-US" sz="3300">
                <a:solidFill>
                  <a:srgbClr val="000000"/>
                </a:solidFill>
                <a:latin typeface="Proxima Nova"/>
              </a:rPr>
              <a:t>safely channels away toxic fumes released during combustion in the engine</a:t>
            </a:r>
          </a:p>
          <a:p>
            <a:pPr marL="712472" indent="-356236" lvl="1">
              <a:lnSpc>
                <a:spcPts val="3300"/>
              </a:lnSpc>
              <a:buFont typeface="Arial"/>
              <a:buChar char="•"/>
            </a:pPr>
            <a:r>
              <a:rPr lang="en-US" sz="3300">
                <a:solidFill>
                  <a:srgbClr val="000000"/>
                </a:solidFill>
                <a:latin typeface="Proxima Nova"/>
              </a:rPr>
              <a:t>Starter And Battery System</a:t>
            </a:r>
          </a:p>
          <a:p>
            <a:pPr marL="1424943" indent="-474981" lvl="2">
              <a:lnSpc>
                <a:spcPts val="3300"/>
              </a:lnSpc>
              <a:buFont typeface="Arial"/>
              <a:buChar char="⚬"/>
            </a:pPr>
            <a:r>
              <a:rPr lang="en-US" sz="3300">
                <a:solidFill>
                  <a:srgbClr val="000000"/>
                </a:solidFill>
                <a:latin typeface="Proxima Nova"/>
              </a:rPr>
              <a:t>helps initially start the diesel motor, similar to a car battery</a:t>
            </a:r>
          </a:p>
          <a:p>
            <a:pPr marL="712472" indent="-356236" lvl="1">
              <a:lnSpc>
                <a:spcPts val="3300"/>
              </a:lnSpc>
              <a:buFont typeface="Arial"/>
              <a:buChar char="•"/>
            </a:pPr>
            <a:r>
              <a:rPr lang="en-US" sz="3300">
                <a:solidFill>
                  <a:srgbClr val="000000"/>
                </a:solidFill>
                <a:latin typeface="Proxima Nova"/>
              </a:rPr>
              <a:t>Control Panel</a:t>
            </a:r>
          </a:p>
          <a:p>
            <a:pPr marL="1424943" indent="-474981" lvl="2">
              <a:lnSpc>
                <a:spcPts val="3300"/>
              </a:lnSpc>
              <a:buFont typeface="Arial"/>
              <a:buChar char="⚬"/>
            </a:pPr>
            <a:r>
              <a:rPr lang="en-US" sz="3300">
                <a:solidFill>
                  <a:srgbClr val="000000"/>
                </a:solidFill>
                <a:latin typeface="Proxima Nova"/>
              </a:rPr>
              <a:t>houses controls for all the various parameters like fuel flow, output voltage, start/stop switch, etc.</a:t>
            </a:r>
          </a:p>
          <a:p>
            <a:pPr marL="712472" indent="-356236" lvl="1">
              <a:lnSpc>
                <a:spcPts val="3300"/>
              </a:lnSpc>
              <a:buFont typeface="Arial"/>
              <a:buChar char="•"/>
            </a:pPr>
            <a:r>
              <a:rPr lang="en-US" sz="3300">
                <a:solidFill>
                  <a:srgbClr val="000000"/>
                </a:solidFill>
                <a:latin typeface="Proxima Nova"/>
              </a:rPr>
              <a:t>Housing/Frame</a:t>
            </a:r>
          </a:p>
          <a:p>
            <a:pPr marL="1424943" indent="-474981" lvl="2">
              <a:lnSpc>
                <a:spcPts val="3300"/>
              </a:lnSpc>
              <a:buFont typeface="Arial"/>
              <a:buChar char="⚬"/>
            </a:pPr>
            <a:r>
              <a:rPr lang="en-US" sz="3300">
                <a:solidFill>
                  <a:srgbClr val="000000"/>
                </a:solidFill>
                <a:latin typeface="Proxima Nova"/>
              </a:rPr>
              <a:t>covers and protects all the components of the generator in one single shell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11141368" y="-2528064"/>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3036983" y="404895"/>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50979" y="0"/>
            <a:ext cx="13223373" cy="8264608"/>
          </a:xfrm>
          <a:custGeom>
            <a:avLst/>
            <a:gdLst/>
            <a:ahLst/>
            <a:cxnLst/>
            <a:rect r="r" b="b" t="t" l="l"/>
            <a:pathLst>
              <a:path h="8264608" w="13223373">
                <a:moveTo>
                  <a:pt x="0" y="0"/>
                </a:moveTo>
                <a:lnTo>
                  <a:pt x="13223373" y="0"/>
                </a:lnTo>
                <a:lnTo>
                  <a:pt x="13223373" y="8264608"/>
                </a:lnTo>
                <a:lnTo>
                  <a:pt x="0" y="8264608"/>
                </a:lnTo>
                <a:lnTo>
                  <a:pt x="0" y="0"/>
                </a:lnTo>
                <a:close/>
              </a:path>
            </a:pathLst>
          </a:custGeom>
          <a:blipFill>
            <a:blip r:embed="rId6"/>
            <a:stretch>
              <a:fillRect l="0" t="0" r="0" b="0"/>
            </a:stretch>
          </a:blipFill>
        </p:spPr>
      </p:sp>
      <p:sp>
        <p:nvSpPr>
          <p:cNvPr name="TextBox 5" id="5"/>
          <p:cNvSpPr txBox="true"/>
          <p:nvPr/>
        </p:nvSpPr>
        <p:spPr>
          <a:xfrm rot="0">
            <a:off x="460158" y="971550"/>
            <a:ext cx="13331824" cy="681990"/>
          </a:xfrm>
          <a:prstGeom prst="rect">
            <a:avLst/>
          </a:prstGeom>
        </p:spPr>
        <p:txBody>
          <a:bodyPr anchor="t" rtlCol="false" tIns="0" lIns="0" bIns="0" rIns="0">
            <a:spAutoFit/>
          </a:bodyPr>
          <a:lstStyle/>
          <a:p>
            <a:pPr>
              <a:lnSpc>
                <a:spcPts val="5100"/>
              </a:lnSpc>
            </a:pPr>
            <a:r>
              <a:rPr lang="en-US" sz="5100">
                <a:solidFill>
                  <a:srgbClr val="004AAD"/>
                </a:solidFill>
                <a:latin typeface="Proxima Nova Bold"/>
              </a:rPr>
              <a:t>WORKING PRINCIPLE</a:t>
            </a:r>
          </a:p>
        </p:txBody>
      </p:sp>
      <p:sp>
        <p:nvSpPr>
          <p:cNvPr name="TextBox 6" id="6"/>
          <p:cNvSpPr txBox="true"/>
          <p:nvPr/>
        </p:nvSpPr>
        <p:spPr>
          <a:xfrm rot="0">
            <a:off x="1175499" y="8090911"/>
            <a:ext cx="16230600" cy="1933576"/>
          </a:xfrm>
          <a:prstGeom prst="rect">
            <a:avLst/>
          </a:prstGeom>
        </p:spPr>
        <p:txBody>
          <a:bodyPr anchor="t" rtlCol="false" tIns="0" lIns="0" bIns="0" rIns="0">
            <a:spAutoFit/>
          </a:bodyPr>
          <a:lstStyle/>
          <a:p>
            <a:pPr algn="just">
              <a:lnSpc>
                <a:spcPts val="3000"/>
              </a:lnSpc>
              <a:spcBef>
                <a:spcPct val="0"/>
              </a:spcBef>
            </a:pPr>
            <a:r>
              <a:rPr lang="en-US" sz="3000">
                <a:solidFill>
                  <a:srgbClr val="000000"/>
                </a:solidFill>
                <a:latin typeface="Proxima Nova"/>
              </a:rPr>
              <a:t>Diesel generators go through four combustion processes: Suction, Compression, Power, and Exhaust. The cycle of processes causes the generation of rotational mechanical energy. This energy is transferred to a rotor in the alternator via a crankshaft. The alternator houses conductive copper wiring which spins inside a housing of magnets. This generates a voltage that alternates as per the rotation speed of the shaft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408728">
            <a:off x="13166029" y="-1641546"/>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14425"/>
            <a:ext cx="10815562"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USAGE ON SHIPS</a:t>
            </a:r>
          </a:p>
        </p:txBody>
      </p:sp>
      <p:sp>
        <p:nvSpPr>
          <p:cNvPr name="TextBox 5" id="5"/>
          <p:cNvSpPr txBox="true"/>
          <p:nvPr/>
        </p:nvSpPr>
        <p:spPr>
          <a:xfrm rot="0">
            <a:off x="1028700" y="2347646"/>
            <a:ext cx="12053094" cy="6160770"/>
          </a:xfrm>
          <a:prstGeom prst="rect">
            <a:avLst/>
          </a:prstGeom>
        </p:spPr>
        <p:txBody>
          <a:bodyPr anchor="t" rtlCol="false" tIns="0" lIns="0" bIns="0" rIns="0">
            <a:spAutoFit/>
          </a:bodyPr>
          <a:lstStyle/>
          <a:p>
            <a:pPr marL="712468" indent="-356234" lvl="1">
              <a:lnSpc>
                <a:spcPts val="3299"/>
              </a:lnSpc>
              <a:buFont typeface="Arial"/>
              <a:buChar char="•"/>
            </a:pPr>
            <a:r>
              <a:rPr lang="en-US" sz="3299">
                <a:solidFill>
                  <a:srgbClr val="000000"/>
                </a:solidFill>
                <a:latin typeface="Proxima Nova"/>
              </a:rPr>
              <a:t>supplying electrical power to different systems and equipment on the ship, including lighting, navigation systems, communication systems, refrigeration, ventilation, and various machinery.</a:t>
            </a:r>
          </a:p>
          <a:p>
            <a:pPr marL="712468" indent="-356234" lvl="1">
              <a:lnSpc>
                <a:spcPts val="3299"/>
              </a:lnSpc>
              <a:buFont typeface="Arial"/>
              <a:buChar char="•"/>
            </a:pPr>
            <a:r>
              <a:rPr lang="en-US" sz="3299">
                <a:solidFill>
                  <a:srgbClr val="000000"/>
                </a:solidFill>
                <a:latin typeface="Proxima Nova"/>
              </a:rPr>
              <a:t>provide backup power in case of a main power failure.</a:t>
            </a:r>
          </a:p>
          <a:p>
            <a:pPr marL="712468" indent="-356234" lvl="1">
              <a:lnSpc>
                <a:spcPts val="3299"/>
              </a:lnSpc>
              <a:buFont typeface="Arial"/>
              <a:buChar char="•"/>
            </a:pPr>
            <a:r>
              <a:rPr lang="en-US" sz="3299">
                <a:solidFill>
                  <a:srgbClr val="000000"/>
                </a:solidFill>
                <a:latin typeface="Proxima Nova"/>
              </a:rPr>
              <a:t>ensure critical systems like emergency lighting, communication, and essential equipment continue to operate during power outages</a:t>
            </a:r>
          </a:p>
          <a:p>
            <a:pPr marL="712468" indent="-356234" lvl="1">
              <a:lnSpc>
                <a:spcPts val="3299"/>
              </a:lnSpc>
              <a:buFont typeface="Arial"/>
              <a:buChar char="•"/>
            </a:pPr>
            <a:r>
              <a:rPr lang="en-US" sz="3299">
                <a:solidFill>
                  <a:srgbClr val="000000"/>
                </a:solidFill>
                <a:latin typeface="Proxima Nova"/>
              </a:rPr>
              <a:t>in some ships, can also be used for propulsion in case of emergency</a:t>
            </a:r>
          </a:p>
          <a:p>
            <a:pPr marL="712468" indent="-356234" lvl="1">
              <a:lnSpc>
                <a:spcPts val="3299"/>
              </a:lnSpc>
              <a:buFont typeface="Arial"/>
              <a:buChar char="•"/>
            </a:pPr>
            <a:r>
              <a:rPr lang="en-US" sz="3299">
                <a:solidFill>
                  <a:srgbClr val="000000"/>
                </a:solidFill>
                <a:latin typeface="Proxima Nova"/>
              </a:rPr>
              <a:t>utilized for refrigeration systems on ships to maintain the required temperature in cold storage areas, such as for perishable goods, provisions, and medical supplies.</a:t>
            </a:r>
          </a:p>
          <a:p>
            <a:pPr marL="712468" indent="-356234" lvl="1">
              <a:lnSpc>
                <a:spcPts val="3299"/>
              </a:lnSpc>
              <a:buFont typeface="Arial"/>
              <a:buChar char="•"/>
            </a:pPr>
            <a:r>
              <a:rPr lang="en-US" sz="3299">
                <a:solidFill>
                  <a:srgbClr val="000000"/>
                </a:solidFill>
                <a:latin typeface="Proxima Nova"/>
              </a:rPr>
              <a:t>provide power for welding and maintenance activities onboard ships needed for repairs and maintenance work.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505618" y="-3917367"/>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08588" y="3049923"/>
            <a:ext cx="9072281" cy="3665202"/>
          </a:xfrm>
          <a:custGeom>
            <a:avLst/>
            <a:gdLst/>
            <a:ahLst/>
            <a:cxnLst/>
            <a:rect r="r" b="b" t="t" l="l"/>
            <a:pathLst>
              <a:path h="3665202" w="9072281">
                <a:moveTo>
                  <a:pt x="0" y="0"/>
                </a:moveTo>
                <a:lnTo>
                  <a:pt x="9072281" y="0"/>
                </a:lnTo>
                <a:lnTo>
                  <a:pt x="9072281" y="3665202"/>
                </a:lnTo>
                <a:lnTo>
                  <a:pt x="0" y="3665202"/>
                </a:lnTo>
                <a:lnTo>
                  <a:pt x="0" y="0"/>
                </a:lnTo>
                <a:close/>
              </a:path>
            </a:pathLst>
          </a:custGeom>
          <a:blipFill>
            <a:blip r:embed="rId6"/>
            <a:stretch>
              <a:fillRect l="0" t="0" r="0" b="0"/>
            </a:stretch>
          </a:blipFill>
        </p:spPr>
      </p:sp>
      <p:sp>
        <p:nvSpPr>
          <p:cNvPr name="TextBox 5" id="5"/>
          <p:cNvSpPr txBox="true"/>
          <p:nvPr/>
        </p:nvSpPr>
        <p:spPr>
          <a:xfrm rot="0">
            <a:off x="1028700" y="1291839"/>
            <a:ext cx="4859468"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HISTORY</a:t>
            </a:r>
          </a:p>
        </p:txBody>
      </p:sp>
      <p:sp>
        <p:nvSpPr>
          <p:cNvPr name="TextBox 6" id="6"/>
          <p:cNvSpPr txBox="true"/>
          <p:nvPr/>
        </p:nvSpPr>
        <p:spPr>
          <a:xfrm rot="0">
            <a:off x="1028700" y="2247264"/>
            <a:ext cx="7557865" cy="4762501"/>
          </a:xfrm>
          <a:prstGeom prst="rect">
            <a:avLst/>
          </a:prstGeom>
        </p:spPr>
        <p:txBody>
          <a:bodyPr anchor="t" rtlCol="false" tIns="0" lIns="0" bIns="0" rIns="0">
            <a:spAutoFit/>
          </a:bodyPr>
          <a:lstStyle/>
          <a:p>
            <a:pPr>
              <a:lnSpc>
                <a:spcPts val="4799"/>
              </a:lnSpc>
            </a:pPr>
            <a:r>
              <a:rPr lang="en-US" sz="2999">
                <a:solidFill>
                  <a:srgbClr val="2E2E2E"/>
                </a:solidFill>
                <a:latin typeface="Proxima Nova"/>
              </a:rPr>
              <a:t>1957: Colonial government of Portuguese India established "Estaleiros Navais de Goa" shipyard to construct barges for the flourishing mining industry in Goa</a:t>
            </a:r>
          </a:p>
          <a:p>
            <a:pPr>
              <a:lnSpc>
                <a:spcPts val="4799"/>
              </a:lnSpc>
            </a:pPr>
            <a:r>
              <a:rPr lang="en-US" sz="2999">
                <a:solidFill>
                  <a:srgbClr val="2E2E2E"/>
                </a:solidFill>
                <a:latin typeface="Proxima Nova"/>
              </a:rPr>
              <a:t>1961: Military annexation of Goa takes place, shipyard falls into Indian hands, now requisitioned to build warships for the Indian Navy and the Indian Coast Guard</a:t>
            </a:r>
          </a:p>
        </p:txBody>
      </p:sp>
      <p:sp>
        <p:nvSpPr>
          <p:cNvPr name="TextBox 7" id="7"/>
          <p:cNvSpPr txBox="true"/>
          <p:nvPr/>
        </p:nvSpPr>
        <p:spPr>
          <a:xfrm rot="0">
            <a:off x="1028700" y="6657975"/>
            <a:ext cx="16230600" cy="2600325"/>
          </a:xfrm>
          <a:prstGeom prst="rect">
            <a:avLst/>
          </a:prstGeom>
        </p:spPr>
        <p:txBody>
          <a:bodyPr anchor="t" rtlCol="false" tIns="0" lIns="0" bIns="0" rIns="0">
            <a:spAutoFit/>
          </a:bodyPr>
          <a:lstStyle/>
          <a:p>
            <a:pPr>
              <a:lnSpc>
                <a:spcPts val="4199"/>
              </a:lnSpc>
            </a:pPr>
          </a:p>
          <a:p>
            <a:pPr marL="647697" indent="-323848" lvl="1">
              <a:lnSpc>
                <a:spcPts val="4199"/>
              </a:lnSpc>
              <a:buFont typeface="Arial"/>
              <a:buChar char="•"/>
            </a:pPr>
            <a:r>
              <a:rPr lang="en-US" sz="2999">
                <a:solidFill>
                  <a:srgbClr val="000000"/>
                </a:solidFill>
                <a:latin typeface="Proxima Nova"/>
              </a:rPr>
              <a:t>in-house </a:t>
            </a:r>
            <a:r>
              <a:rPr lang="en-US" sz="2999">
                <a:solidFill>
                  <a:srgbClr val="000000"/>
                </a:solidFill>
                <a:latin typeface="Proxima Nova"/>
              </a:rPr>
              <a:t>design capabilities</a:t>
            </a:r>
          </a:p>
          <a:p>
            <a:pPr marL="647697" indent="-323848" lvl="1">
              <a:lnSpc>
                <a:spcPts val="4199"/>
              </a:lnSpc>
              <a:buFont typeface="Arial"/>
              <a:buChar char="•"/>
            </a:pPr>
            <a:r>
              <a:rPr lang="en-US" sz="2999">
                <a:solidFill>
                  <a:srgbClr val="000000"/>
                </a:solidFill>
                <a:latin typeface="Proxima Nova"/>
              </a:rPr>
              <a:t>caters to both defense and commercial sector</a:t>
            </a:r>
          </a:p>
          <a:p>
            <a:pPr marL="647697" indent="-323848" lvl="1">
              <a:lnSpc>
                <a:spcPts val="4199"/>
              </a:lnSpc>
              <a:buFont typeface="Arial"/>
              <a:buChar char="•"/>
            </a:pPr>
            <a:r>
              <a:rPr lang="en-US" sz="2999">
                <a:solidFill>
                  <a:srgbClr val="000000"/>
                </a:solidFill>
                <a:latin typeface="Proxima Nova"/>
              </a:rPr>
              <a:t>Patrols vehicles ranging from 29m to 110m</a:t>
            </a:r>
          </a:p>
          <a:p>
            <a:pPr>
              <a:lnSpc>
                <a:spcPts val="419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99619" y="3516672"/>
            <a:ext cx="4943973" cy="3679818"/>
          </a:xfrm>
          <a:custGeom>
            <a:avLst/>
            <a:gdLst/>
            <a:ahLst/>
            <a:cxnLst/>
            <a:rect r="r" b="b" t="t" l="l"/>
            <a:pathLst>
              <a:path h="3679818" w="4943973">
                <a:moveTo>
                  <a:pt x="0" y="0"/>
                </a:moveTo>
                <a:lnTo>
                  <a:pt x="4943974" y="0"/>
                </a:lnTo>
                <a:lnTo>
                  <a:pt x="4943974" y="3679818"/>
                </a:lnTo>
                <a:lnTo>
                  <a:pt x="0" y="3679818"/>
                </a:lnTo>
                <a:lnTo>
                  <a:pt x="0" y="0"/>
                </a:lnTo>
                <a:close/>
              </a:path>
            </a:pathLst>
          </a:custGeom>
          <a:blipFill>
            <a:blip r:embed="rId8"/>
            <a:stretch>
              <a:fillRect l="0" t="0" r="0" b="0"/>
            </a:stretch>
          </a:blipFill>
        </p:spPr>
      </p:sp>
      <p:sp>
        <p:nvSpPr>
          <p:cNvPr name="TextBox 6" id="6"/>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PIPE BENDING</a:t>
            </a:r>
          </a:p>
        </p:txBody>
      </p:sp>
      <p:sp>
        <p:nvSpPr>
          <p:cNvPr name="TextBox 7" id="7"/>
          <p:cNvSpPr txBox="true"/>
          <p:nvPr/>
        </p:nvSpPr>
        <p:spPr>
          <a:xfrm rot="0">
            <a:off x="891836" y="2354621"/>
            <a:ext cx="11202781" cy="65627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Various systems and machineries in ships require very complex piping involving 100s of pipes to be precisely routed in a very constrained space.</a:t>
            </a:r>
          </a:p>
          <a:p>
            <a:pPr marL="647697" indent="-323848" lvl="1">
              <a:lnSpc>
                <a:spcPts val="4799"/>
              </a:lnSpc>
              <a:buFont typeface="Arial"/>
              <a:buChar char="•"/>
            </a:pPr>
            <a:r>
              <a:rPr lang="en-US" sz="2999">
                <a:solidFill>
                  <a:srgbClr val="2E2E2E"/>
                </a:solidFill>
                <a:latin typeface="Proxima Nova"/>
              </a:rPr>
              <a:t>Required for - Cooling water circulation, fresh water supply, fuel transport, lubrication system, ballast systems, hydraulic systems</a:t>
            </a:r>
          </a:p>
          <a:p>
            <a:pPr marL="647697" indent="-323848" lvl="1">
              <a:lnSpc>
                <a:spcPts val="4799"/>
              </a:lnSpc>
              <a:buFont typeface="Arial"/>
              <a:buChar char="•"/>
            </a:pPr>
            <a:r>
              <a:rPr lang="en-US" sz="2999">
                <a:solidFill>
                  <a:srgbClr val="2E2E2E"/>
                </a:solidFill>
                <a:latin typeface="Proxima Nova"/>
              </a:rPr>
              <a:t>Complex routing requires a lot of joints and bends, joints usually introduce higher costs, failure points and increased manufacturing time so bending is preferred method to go to accomplish complex plumbing.</a:t>
            </a:r>
          </a:p>
          <a:p>
            <a:pPr>
              <a:lnSpc>
                <a:spcPts val="479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74223" y="943100"/>
            <a:ext cx="6207966" cy="4750035"/>
          </a:xfrm>
          <a:custGeom>
            <a:avLst/>
            <a:gdLst/>
            <a:ahLst/>
            <a:cxnLst/>
            <a:rect r="r" b="b" t="t" l="l"/>
            <a:pathLst>
              <a:path h="4750035" w="6207966">
                <a:moveTo>
                  <a:pt x="0" y="0"/>
                </a:moveTo>
                <a:lnTo>
                  <a:pt x="6207966" y="0"/>
                </a:lnTo>
                <a:lnTo>
                  <a:pt x="6207966" y="4750035"/>
                </a:lnTo>
                <a:lnTo>
                  <a:pt x="0" y="4750035"/>
                </a:lnTo>
                <a:lnTo>
                  <a:pt x="0" y="0"/>
                </a:lnTo>
                <a:close/>
              </a:path>
            </a:pathLst>
          </a:custGeom>
          <a:blipFill>
            <a:blip r:embed="rId8"/>
            <a:stretch>
              <a:fillRect l="0" t="0" r="0" b="0"/>
            </a:stretch>
          </a:blipFill>
        </p:spPr>
      </p:sp>
      <p:sp>
        <p:nvSpPr>
          <p:cNvPr name="Freeform 6" id="6"/>
          <p:cNvSpPr/>
          <p:nvPr/>
        </p:nvSpPr>
        <p:spPr>
          <a:xfrm flipH="false" flipV="false" rot="0">
            <a:off x="10091808" y="5693135"/>
            <a:ext cx="7868425" cy="3756996"/>
          </a:xfrm>
          <a:custGeom>
            <a:avLst/>
            <a:gdLst/>
            <a:ahLst/>
            <a:cxnLst/>
            <a:rect r="r" b="b" t="t" l="l"/>
            <a:pathLst>
              <a:path h="3756996" w="7868425">
                <a:moveTo>
                  <a:pt x="0" y="0"/>
                </a:moveTo>
                <a:lnTo>
                  <a:pt x="7868425" y="0"/>
                </a:lnTo>
                <a:lnTo>
                  <a:pt x="7868425" y="3756996"/>
                </a:lnTo>
                <a:lnTo>
                  <a:pt x="0" y="3756996"/>
                </a:lnTo>
                <a:lnTo>
                  <a:pt x="0" y="0"/>
                </a:lnTo>
                <a:close/>
              </a:path>
            </a:pathLst>
          </a:custGeom>
          <a:blipFill>
            <a:blip r:embed="rId9"/>
            <a:stretch>
              <a:fillRect l="0" t="0" r="0" b="0"/>
            </a:stretch>
          </a:blipFill>
        </p:spPr>
      </p:sp>
      <p:sp>
        <p:nvSpPr>
          <p:cNvPr name="TextBox 7" id="7"/>
          <p:cNvSpPr txBox="true"/>
          <p:nvPr/>
        </p:nvSpPr>
        <p:spPr>
          <a:xfrm rot="0">
            <a:off x="891836" y="2354621"/>
            <a:ext cx="9199972" cy="596265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4 commonly used methods</a:t>
            </a:r>
          </a:p>
          <a:p>
            <a:pPr marL="1295394" indent="-431798" lvl="2">
              <a:lnSpc>
                <a:spcPts val="4799"/>
              </a:lnSpc>
              <a:buFont typeface="Arial"/>
              <a:buChar char="⚬"/>
            </a:pPr>
            <a:r>
              <a:rPr lang="en-US" sz="2999">
                <a:solidFill>
                  <a:srgbClr val="2E2E2E"/>
                </a:solidFill>
                <a:latin typeface="Proxima Nova"/>
              </a:rPr>
              <a:t>Rotary Draw Bending</a:t>
            </a:r>
          </a:p>
          <a:p>
            <a:pPr marL="1295394" indent="-431798" lvl="2">
              <a:lnSpc>
                <a:spcPts val="4799"/>
              </a:lnSpc>
              <a:buFont typeface="Arial"/>
              <a:buChar char="⚬"/>
            </a:pPr>
            <a:r>
              <a:rPr lang="en-US" sz="2999">
                <a:solidFill>
                  <a:srgbClr val="2E2E2E"/>
                </a:solidFill>
                <a:latin typeface="Proxima Nova"/>
              </a:rPr>
              <a:t>Compression Bending</a:t>
            </a:r>
          </a:p>
          <a:p>
            <a:pPr marL="1295394" indent="-431798" lvl="2">
              <a:lnSpc>
                <a:spcPts val="4799"/>
              </a:lnSpc>
              <a:buFont typeface="Arial"/>
              <a:buChar char="⚬"/>
            </a:pPr>
            <a:r>
              <a:rPr lang="en-US" sz="2999">
                <a:solidFill>
                  <a:srgbClr val="2E2E2E"/>
                </a:solidFill>
                <a:latin typeface="Proxima Nova"/>
              </a:rPr>
              <a:t>3 point roll bending</a:t>
            </a:r>
          </a:p>
          <a:p>
            <a:pPr marL="1295394" indent="-431798" lvl="2">
              <a:lnSpc>
                <a:spcPts val="4799"/>
              </a:lnSpc>
              <a:buFont typeface="Arial"/>
              <a:buChar char="⚬"/>
            </a:pPr>
            <a:r>
              <a:rPr lang="en-US" sz="2999">
                <a:solidFill>
                  <a:srgbClr val="2E2E2E"/>
                </a:solidFill>
                <a:latin typeface="Proxima Nova"/>
              </a:rPr>
              <a:t>Ram Bending</a:t>
            </a:r>
          </a:p>
          <a:p>
            <a:pPr marL="647697" indent="-323848" lvl="1">
              <a:lnSpc>
                <a:spcPts val="4799"/>
              </a:lnSpc>
              <a:buFont typeface="Arial"/>
              <a:buChar char="•"/>
            </a:pPr>
            <a:r>
              <a:rPr lang="en-US" sz="2999">
                <a:solidFill>
                  <a:srgbClr val="2E2E2E"/>
                </a:solidFill>
                <a:latin typeface="Proxima Nova"/>
              </a:rPr>
              <a:t>Rotary draw bending with 1 axis and 3 axis semi-automatic and automatic CNC machines is mainly done here. With support for pipes up to 60mm.</a:t>
            </a:r>
          </a:p>
          <a:p>
            <a:pPr>
              <a:lnSpc>
                <a:spcPts val="4799"/>
              </a:lnSpc>
            </a:pPr>
          </a:p>
          <a:p>
            <a:pPr>
              <a:lnSpc>
                <a:spcPts val="4799"/>
              </a:lnSpc>
            </a:pPr>
          </a:p>
        </p:txBody>
      </p:sp>
      <p:sp>
        <p:nvSpPr>
          <p:cNvPr name="TextBox 8" id="8"/>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PIPE BENDING METHODS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15778" y="2105025"/>
            <a:ext cx="13205073" cy="776287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Thinning - The challenge of maintaining consistent material thickness during pipe bending to prevent structural weakness or failure</a:t>
            </a:r>
          </a:p>
          <a:p>
            <a:pPr marL="647697" indent="-323848" lvl="1">
              <a:lnSpc>
                <a:spcPts val="4799"/>
              </a:lnSpc>
              <a:buFont typeface="Arial"/>
              <a:buChar char="•"/>
            </a:pPr>
            <a:r>
              <a:rPr lang="en-US" sz="2999">
                <a:solidFill>
                  <a:srgbClr val="2E2E2E"/>
                </a:solidFill>
                <a:latin typeface="Proxima Nova"/>
              </a:rPr>
              <a:t>Folding - The challenge of preventing undesirable creases or folds in the pipe wall during bending, which can compromise its integrity.</a:t>
            </a:r>
          </a:p>
          <a:p>
            <a:pPr marL="647697" indent="-323848" lvl="1">
              <a:lnSpc>
                <a:spcPts val="4799"/>
              </a:lnSpc>
              <a:buFont typeface="Arial"/>
              <a:buChar char="•"/>
            </a:pPr>
            <a:r>
              <a:rPr lang="en-US" sz="2999">
                <a:solidFill>
                  <a:srgbClr val="2E2E2E"/>
                </a:solidFill>
                <a:latin typeface="Proxima Nova"/>
              </a:rPr>
              <a:t>Wrinkling - The challenge of avoiding the formation of wrinkles or ripples on the inner or outer surface of the bent pipe, which can affect its functionality or aesthetics.</a:t>
            </a:r>
          </a:p>
          <a:p>
            <a:pPr marL="647697" indent="-323848" lvl="1">
              <a:lnSpc>
                <a:spcPts val="4799"/>
              </a:lnSpc>
              <a:buFont typeface="Arial"/>
              <a:buChar char="•"/>
            </a:pPr>
            <a:r>
              <a:rPr lang="en-US" sz="2999">
                <a:solidFill>
                  <a:srgbClr val="2E2E2E"/>
                </a:solidFill>
                <a:latin typeface="Proxima Nova"/>
              </a:rPr>
              <a:t>Roundness - The challenge of achieving and maintaining the desired circular shape of the pipe after bending, ensuring proper fit and alignment in the intended application.</a:t>
            </a:r>
          </a:p>
          <a:p>
            <a:pPr marL="647697" indent="-323848" lvl="1">
              <a:lnSpc>
                <a:spcPts val="4799"/>
              </a:lnSpc>
              <a:buFont typeface="Arial"/>
              <a:buChar char="•"/>
            </a:pPr>
            <a:r>
              <a:rPr lang="en-US" sz="2999">
                <a:solidFill>
                  <a:srgbClr val="2E2E2E"/>
                </a:solidFill>
                <a:latin typeface="Proxima Nova"/>
              </a:rPr>
              <a:t>Springback - The challenge of accounting for the tendency of the pipe to return partially to its original shape after bending, requiring careful calculation and adjustment to achieve the desired final shape.</a:t>
            </a:r>
          </a:p>
        </p:txBody>
      </p:sp>
      <p:sp>
        <p:nvSpPr>
          <p:cNvPr name="TextBox 6" id="6"/>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CHALLENGES IN PIPE BENDING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34973" y="1803242"/>
            <a:ext cx="15590464" cy="776287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Proper selection of bending equipment, such as mandrels, dies, and supports, to minimize material deformation.</a:t>
            </a:r>
          </a:p>
          <a:p>
            <a:pPr marL="647697" indent="-323848" lvl="1">
              <a:lnSpc>
                <a:spcPts val="4799"/>
              </a:lnSpc>
              <a:buFont typeface="Arial"/>
              <a:buChar char="•"/>
            </a:pPr>
            <a:r>
              <a:rPr lang="en-US" sz="2999">
                <a:solidFill>
                  <a:srgbClr val="2E2E2E"/>
                </a:solidFill>
                <a:latin typeface="Proxima Nova"/>
              </a:rPr>
              <a:t>Choosing the right bending technique, such as rotary draw bending, mandrel bending, or heat induction bending, depending on the pipe material, size, and application.</a:t>
            </a:r>
          </a:p>
          <a:p>
            <a:pPr marL="647697" indent="-323848" lvl="1">
              <a:lnSpc>
                <a:spcPts val="4799"/>
              </a:lnSpc>
              <a:buFont typeface="Arial"/>
              <a:buChar char="•"/>
            </a:pPr>
            <a:r>
              <a:rPr lang="en-US" sz="2999">
                <a:solidFill>
                  <a:srgbClr val="2E2E2E"/>
                </a:solidFill>
                <a:latin typeface="Proxima Nova"/>
              </a:rPr>
              <a:t>Applying appropriate lubrication or mandrel coatings to reduce friction and improve material flow.</a:t>
            </a:r>
          </a:p>
          <a:p>
            <a:pPr marL="647697" indent="-323848" lvl="1">
              <a:lnSpc>
                <a:spcPts val="4799"/>
              </a:lnSpc>
              <a:buFont typeface="Arial"/>
              <a:buChar char="•"/>
            </a:pPr>
            <a:r>
              <a:rPr lang="en-US" sz="2999">
                <a:solidFill>
                  <a:srgbClr val="2E2E2E"/>
                </a:solidFill>
                <a:latin typeface="Proxima Nova"/>
              </a:rPr>
              <a:t>Using high-quality materials with suitable mechanical properties for bending applications.</a:t>
            </a:r>
          </a:p>
          <a:p>
            <a:pPr marL="647697" indent="-323848" lvl="1">
              <a:lnSpc>
                <a:spcPts val="4799"/>
              </a:lnSpc>
              <a:buFont typeface="Arial"/>
              <a:buChar char="•"/>
            </a:pPr>
            <a:r>
              <a:rPr lang="en-US" sz="2999">
                <a:solidFill>
                  <a:srgbClr val="2E2E2E"/>
                </a:solidFill>
                <a:latin typeface="Proxima Nova"/>
              </a:rPr>
              <a:t>Conducting thorough pre-bending analysis and simulation to identify potential issues and optimize the bending process.</a:t>
            </a:r>
          </a:p>
          <a:p>
            <a:pPr marL="647697" indent="-323848" lvl="1">
              <a:lnSpc>
                <a:spcPts val="4799"/>
              </a:lnSpc>
              <a:buFont typeface="Arial"/>
              <a:buChar char="•"/>
            </a:pPr>
            <a:r>
              <a:rPr lang="en-US" sz="2999">
                <a:solidFill>
                  <a:srgbClr val="2E2E2E"/>
                </a:solidFill>
                <a:latin typeface="Proxima Nova"/>
              </a:rPr>
              <a:t>It is important to note that the specific challenges and their solutions may vary depending on factors such as the pipe material (e.g., steel, aluminum, copper), wall thickness, diameter, and the complexity of the bend.</a:t>
            </a:r>
          </a:p>
          <a:p>
            <a:pPr>
              <a:lnSpc>
                <a:spcPts val="4799"/>
              </a:lnSpc>
            </a:pPr>
          </a:p>
        </p:txBody>
      </p:sp>
      <p:sp>
        <p:nvSpPr>
          <p:cNvPr name="TextBox 6" id="6"/>
          <p:cNvSpPr txBox="true"/>
          <p:nvPr/>
        </p:nvSpPr>
        <p:spPr>
          <a:xfrm rot="0">
            <a:off x="1028700" y="1114425"/>
            <a:ext cx="12153581"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WAYS TO OVERCOME CHALLENGES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2105025"/>
            <a:ext cx="15590464" cy="716280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Even after overcoming all the challenges of thinning, wrinkling, roundness etc. the challenge of managing springback is crucial for achieving precise and accurate pipe bends. Here are some strategies to address this challenge:</a:t>
            </a:r>
          </a:p>
          <a:p>
            <a:pPr marL="1295394" indent="-431798" lvl="2">
              <a:lnSpc>
                <a:spcPts val="4799"/>
              </a:lnSpc>
              <a:buFont typeface="Arial"/>
              <a:buChar char="⚬"/>
            </a:pPr>
            <a:r>
              <a:rPr lang="en-US" sz="2999">
                <a:solidFill>
                  <a:srgbClr val="2E2E2E"/>
                </a:solidFill>
                <a:latin typeface="Proxima Nova"/>
              </a:rPr>
              <a:t>Over-Bending</a:t>
            </a:r>
          </a:p>
          <a:p>
            <a:pPr marL="1295394" indent="-431798" lvl="2">
              <a:lnSpc>
                <a:spcPts val="4799"/>
              </a:lnSpc>
              <a:buFont typeface="Arial"/>
              <a:buChar char="⚬"/>
            </a:pPr>
            <a:r>
              <a:rPr lang="en-US" sz="2999">
                <a:solidFill>
                  <a:srgbClr val="2E2E2E"/>
                </a:solidFill>
                <a:latin typeface="Proxima Nova"/>
              </a:rPr>
              <a:t>Heat Treatment</a:t>
            </a:r>
          </a:p>
          <a:p>
            <a:pPr marL="1295394" indent="-431798" lvl="2">
              <a:lnSpc>
                <a:spcPts val="4799"/>
              </a:lnSpc>
              <a:buFont typeface="Arial"/>
              <a:buChar char="⚬"/>
            </a:pPr>
            <a:r>
              <a:rPr lang="en-US" sz="2999">
                <a:solidFill>
                  <a:srgbClr val="2E2E2E"/>
                </a:solidFill>
                <a:latin typeface="Proxima Nova"/>
              </a:rPr>
              <a:t>Multiple step bending</a:t>
            </a:r>
          </a:p>
          <a:p>
            <a:pPr marL="1295394" indent="-431798" lvl="2">
              <a:lnSpc>
                <a:spcPts val="4799"/>
              </a:lnSpc>
              <a:buFont typeface="Arial"/>
              <a:buChar char="⚬"/>
            </a:pPr>
            <a:r>
              <a:rPr lang="en-US" sz="2999">
                <a:solidFill>
                  <a:srgbClr val="2E2E2E"/>
                </a:solidFill>
                <a:latin typeface="Proxima Nova"/>
              </a:rPr>
              <a:t>Slow bending</a:t>
            </a:r>
          </a:p>
          <a:p>
            <a:pPr marL="1295394" indent="-431798" lvl="2">
              <a:lnSpc>
                <a:spcPts val="4799"/>
              </a:lnSpc>
              <a:buFont typeface="Arial"/>
              <a:buChar char="⚬"/>
            </a:pPr>
            <a:r>
              <a:rPr lang="en-US" sz="2999">
                <a:solidFill>
                  <a:srgbClr val="2E2E2E"/>
                </a:solidFill>
                <a:latin typeface="Proxima Nova"/>
              </a:rPr>
              <a:t>Material Selection</a:t>
            </a:r>
          </a:p>
          <a:p>
            <a:pPr marL="647697" indent="-323848" lvl="1">
              <a:lnSpc>
                <a:spcPts val="4799"/>
              </a:lnSpc>
              <a:buFont typeface="Arial"/>
              <a:buChar char="•"/>
            </a:pPr>
            <a:r>
              <a:rPr lang="en-US" sz="2999">
                <a:solidFill>
                  <a:srgbClr val="2E2E2E"/>
                </a:solidFill>
                <a:latin typeface="Proxima Nova"/>
              </a:rPr>
              <a:t>Easiest and commonly used method is Over-Bending, which involved bending the pipes a couple extra degrees  so that it can achieve required dimension on springback</a:t>
            </a:r>
          </a:p>
          <a:p>
            <a:pPr>
              <a:lnSpc>
                <a:spcPts val="4799"/>
              </a:lnSpc>
            </a:pPr>
          </a:p>
          <a:p>
            <a:pPr>
              <a:lnSpc>
                <a:spcPts val="4799"/>
              </a:lnSpc>
            </a:pPr>
          </a:p>
        </p:txBody>
      </p:sp>
      <p:sp>
        <p:nvSpPr>
          <p:cNvPr name="TextBox 6" id="6"/>
          <p:cNvSpPr txBox="true"/>
          <p:nvPr/>
        </p:nvSpPr>
        <p:spPr>
          <a:xfrm rot="0">
            <a:off x="1028700" y="1114425"/>
            <a:ext cx="12153581"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CHALLENGE OF SPRINGBACK</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670050"/>
            <a:ext cx="15590464" cy="1016317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Various analytical techniques have been researched and developed to predict the springback to compensate it with overbending, but most of them don’t offer results of more than 5-7% accuracy due to the large number of factors involved in the process namely:</a:t>
            </a:r>
          </a:p>
          <a:p>
            <a:pPr marL="1295394" indent="-431798" lvl="2">
              <a:lnSpc>
                <a:spcPts val="4799"/>
              </a:lnSpc>
              <a:buFont typeface="Arial"/>
              <a:buChar char="⚬"/>
            </a:pPr>
            <a:r>
              <a:rPr lang="en-US" sz="2999">
                <a:solidFill>
                  <a:srgbClr val="2E2E2E"/>
                </a:solidFill>
                <a:latin typeface="Proxima Nova"/>
              </a:rPr>
              <a:t>Bending Method</a:t>
            </a:r>
          </a:p>
          <a:p>
            <a:pPr marL="1943090" indent="-485773" lvl="3">
              <a:lnSpc>
                <a:spcPts val="4799"/>
              </a:lnSpc>
              <a:buFont typeface="Arial"/>
              <a:buChar char="￭"/>
            </a:pPr>
            <a:r>
              <a:rPr lang="en-US" sz="2999">
                <a:solidFill>
                  <a:srgbClr val="2E2E2E"/>
                </a:solidFill>
                <a:latin typeface="Proxima Nova"/>
              </a:rPr>
              <a:t>Ram Bending</a:t>
            </a:r>
          </a:p>
          <a:p>
            <a:pPr marL="1943090" indent="-485773" lvl="3">
              <a:lnSpc>
                <a:spcPts val="4799"/>
              </a:lnSpc>
              <a:buFont typeface="Arial"/>
              <a:buChar char="￭"/>
            </a:pPr>
            <a:r>
              <a:rPr lang="en-US" sz="2999">
                <a:solidFill>
                  <a:srgbClr val="2E2E2E"/>
                </a:solidFill>
                <a:latin typeface="Proxima Nova"/>
              </a:rPr>
              <a:t>Arc Draw Bending</a:t>
            </a:r>
          </a:p>
          <a:p>
            <a:pPr marL="1943090" indent="-485773" lvl="3">
              <a:lnSpc>
                <a:spcPts val="4799"/>
              </a:lnSpc>
              <a:buFont typeface="Arial"/>
              <a:buChar char="￭"/>
            </a:pPr>
            <a:r>
              <a:rPr lang="en-US" sz="2999">
                <a:solidFill>
                  <a:srgbClr val="2E2E2E"/>
                </a:solidFill>
                <a:latin typeface="Proxima Nova"/>
              </a:rPr>
              <a:t>Three Point Bending</a:t>
            </a:r>
          </a:p>
          <a:p>
            <a:pPr marL="1943090" indent="-485773" lvl="3">
              <a:lnSpc>
                <a:spcPts val="4799"/>
              </a:lnSpc>
              <a:buFont typeface="Arial"/>
              <a:buChar char="￭"/>
            </a:pPr>
            <a:r>
              <a:rPr lang="en-US" sz="2999">
                <a:solidFill>
                  <a:srgbClr val="2E2E2E"/>
                </a:solidFill>
                <a:latin typeface="Proxima Nova"/>
              </a:rPr>
              <a:t>Die Bending</a:t>
            </a:r>
          </a:p>
          <a:p>
            <a:pPr marL="1295394" indent="-431798" lvl="2">
              <a:lnSpc>
                <a:spcPts val="4799"/>
              </a:lnSpc>
              <a:buFont typeface="Arial"/>
              <a:buChar char="⚬"/>
            </a:pPr>
            <a:r>
              <a:rPr lang="en-US" sz="2999">
                <a:solidFill>
                  <a:srgbClr val="2E2E2E"/>
                </a:solidFill>
                <a:latin typeface="Proxima Nova"/>
              </a:rPr>
              <a:t>Material Properties</a:t>
            </a:r>
          </a:p>
          <a:p>
            <a:pPr marL="1943090" indent="-485773" lvl="3">
              <a:lnSpc>
                <a:spcPts val="4799"/>
              </a:lnSpc>
              <a:buFont typeface="Arial"/>
              <a:buChar char="￭"/>
            </a:pPr>
            <a:r>
              <a:rPr lang="en-US" sz="2999">
                <a:solidFill>
                  <a:srgbClr val="2E2E2E"/>
                </a:solidFill>
                <a:latin typeface="Proxima Nova"/>
              </a:rPr>
              <a:t>Young's Modulus</a:t>
            </a:r>
          </a:p>
          <a:p>
            <a:pPr marL="1943090" indent="-485773" lvl="3">
              <a:lnSpc>
                <a:spcPts val="4799"/>
              </a:lnSpc>
              <a:buFont typeface="Arial"/>
              <a:buChar char="￭"/>
            </a:pPr>
            <a:r>
              <a:rPr lang="en-US" sz="2999">
                <a:solidFill>
                  <a:srgbClr val="2E2E2E"/>
                </a:solidFill>
                <a:latin typeface="Proxima Nova"/>
              </a:rPr>
              <a:t>Hardness Coefficient</a:t>
            </a:r>
          </a:p>
          <a:p>
            <a:pPr marL="1295394" indent="-431798" lvl="2">
              <a:lnSpc>
                <a:spcPts val="4799"/>
              </a:lnSpc>
              <a:buFont typeface="Arial"/>
              <a:buChar char="⚬"/>
            </a:pPr>
            <a:r>
              <a:rPr lang="en-US" sz="2999">
                <a:solidFill>
                  <a:srgbClr val="2E2E2E"/>
                </a:solidFill>
                <a:latin typeface="Proxima Nova"/>
              </a:rPr>
              <a:t>Cracks in material</a:t>
            </a:r>
          </a:p>
          <a:p>
            <a:pPr marL="1295394" indent="-431798" lvl="2">
              <a:lnSpc>
                <a:spcPts val="4799"/>
              </a:lnSpc>
              <a:buFont typeface="Arial"/>
              <a:buChar char="⚬"/>
            </a:pPr>
            <a:r>
              <a:rPr lang="en-US" sz="2999">
                <a:solidFill>
                  <a:srgbClr val="2E2E2E"/>
                </a:solidFill>
                <a:latin typeface="Proxima Nova"/>
              </a:rPr>
              <a:t>Wall thickness</a:t>
            </a:r>
          </a:p>
          <a:p>
            <a:pPr>
              <a:lnSpc>
                <a:spcPts val="4799"/>
              </a:lnSpc>
            </a:pPr>
          </a:p>
          <a:p>
            <a:pPr>
              <a:lnSpc>
                <a:spcPts val="4799"/>
              </a:lnSpc>
            </a:pPr>
          </a:p>
          <a:p>
            <a:pPr>
              <a:lnSpc>
                <a:spcPts val="4799"/>
              </a:lnSpc>
            </a:pPr>
          </a:p>
        </p:txBody>
      </p:sp>
      <p:sp>
        <p:nvSpPr>
          <p:cNvPr name="TextBox 6" id="6"/>
          <p:cNvSpPr txBox="true"/>
          <p:nvPr/>
        </p:nvSpPr>
        <p:spPr>
          <a:xfrm rot="0">
            <a:off x="1028700" y="1114425"/>
            <a:ext cx="12153581"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PREDICTING SPRINGBACK</a:t>
            </a:r>
          </a:p>
        </p:txBody>
      </p:sp>
      <p:sp>
        <p:nvSpPr>
          <p:cNvPr name="TextBox 7" id="7"/>
          <p:cNvSpPr txBox="true"/>
          <p:nvPr/>
        </p:nvSpPr>
        <p:spPr>
          <a:xfrm rot="0">
            <a:off x="8823932" y="4119494"/>
            <a:ext cx="15590464" cy="776287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Hardening Method</a:t>
            </a:r>
          </a:p>
          <a:p>
            <a:pPr marL="647697" indent="-323848" lvl="1">
              <a:lnSpc>
                <a:spcPts val="4799"/>
              </a:lnSpc>
              <a:buFont typeface="Arial"/>
              <a:buChar char="•"/>
            </a:pPr>
            <a:r>
              <a:rPr lang="en-US" sz="2999">
                <a:solidFill>
                  <a:srgbClr val="2E2E2E"/>
                </a:solidFill>
                <a:latin typeface="Proxima Nova"/>
              </a:rPr>
              <a:t>Temperature</a:t>
            </a:r>
          </a:p>
          <a:p>
            <a:pPr marL="647697" indent="-323848" lvl="1">
              <a:lnSpc>
                <a:spcPts val="4799"/>
              </a:lnSpc>
              <a:buFont typeface="Arial"/>
              <a:buChar char="•"/>
            </a:pPr>
            <a:r>
              <a:rPr lang="en-US" sz="2999">
                <a:solidFill>
                  <a:srgbClr val="2E2E2E"/>
                </a:solidFill>
                <a:latin typeface="Proxima Nova"/>
              </a:rPr>
              <a:t>Bending Speed</a:t>
            </a:r>
          </a:p>
          <a:p>
            <a:pPr marL="647697" indent="-323848" lvl="1">
              <a:lnSpc>
                <a:spcPts val="4799"/>
              </a:lnSpc>
              <a:buFont typeface="Arial"/>
              <a:buChar char="•"/>
            </a:pPr>
            <a:r>
              <a:rPr lang="en-US" sz="2999">
                <a:solidFill>
                  <a:srgbClr val="2E2E2E"/>
                </a:solidFill>
                <a:latin typeface="Proxima Nova"/>
              </a:rPr>
              <a:t>Lubrication</a:t>
            </a:r>
          </a:p>
          <a:p>
            <a:pPr marL="647697" indent="-323848" lvl="1">
              <a:lnSpc>
                <a:spcPts val="4799"/>
              </a:lnSpc>
              <a:buFont typeface="Arial"/>
              <a:buChar char="•"/>
            </a:pPr>
            <a:r>
              <a:rPr lang="en-US" sz="2999">
                <a:solidFill>
                  <a:srgbClr val="2E2E2E"/>
                </a:solidFill>
                <a:latin typeface="Proxima Nova"/>
              </a:rPr>
              <a:t>Mandrel Type</a:t>
            </a:r>
          </a:p>
          <a:p>
            <a:pPr marL="1295394" indent="-431798" lvl="2">
              <a:lnSpc>
                <a:spcPts val="4799"/>
              </a:lnSpc>
              <a:buFont typeface="Arial"/>
              <a:buChar char="⚬"/>
            </a:pPr>
            <a:r>
              <a:rPr lang="en-US" sz="2999">
                <a:solidFill>
                  <a:srgbClr val="2E2E2E"/>
                </a:solidFill>
                <a:latin typeface="Proxima Nova"/>
              </a:rPr>
              <a:t>Bead Mandrel</a:t>
            </a:r>
          </a:p>
          <a:p>
            <a:pPr marL="1295394" indent="-431798" lvl="2">
              <a:lnSpc>
                <a:spcPts val="4799"/>
              </a:lnSpc>
              <a:buFont typeface="Arial"/>
              <a:buChar char="⚬"/>
            </a:pPr>
            <a:r>
              <a:rPr lang="en-US" sz="2999">
                <a:solidFill>
                  <a:srgbClr val="2E2E2E"/>
                </a:solidFill>
                <a:latin typeface="Proxima Nova"/>
              </a:rPr>
              <a:t>Ball Mandrel</a:t>
            </a:r>
          </a:p>
          <a:p>
            <a:pPr marL="647697" indent="-323848" lvl="1">
              <a:lnSpc>
                <a:spcPts val="4799"/>
              </a:lnSpc>
              <a:buFont typeface="Arial"/>
              <a:buChar char="•"/>
            </a:pPr>
            <a:r>
              <a:rPr lang="en-US" sz="2999">
                <a:solidFill>
                  <a:srgbClr val="2E2E2E"/>
                </a:solidFill>
                <a:latin typeface="Proxima Nova"/>
              </a:rPr>
              <a:t>Die/Mandrel Material</a:t>
            </a:r>
          </a:p>
          <a:p>
            <a:pPr marL="647697" indent="-323848" lvl="1">
              <a:lnSpc>
                <a:spcPts val="4799"/>
              </a:lnSpc>
              <a:buFont typeface="Arial"/>
              <a:buChar char="•"/>
            </a:pPr>
            <a:r>
              <a:rPr lang="en-US" sz="2999">
                <a:solidFill>
                  <a:srgbClr val="2E2E2E"/>
                </a:solidFill>
                <a:latin typeface="Proxima Nova"/>
              </a:rPr>
              <a:t>Coating/Paint on pipes</a:t>
            </a:r>
          </a:p>
          <a:p>
            <a:pPr>
              <a:lnSpc>
                <a:spcPts val="4799"/>
              </a:lnSpc>
            </a:pPr>
          </a:p>
          <a:p>
            <a:pPr>
              <a:lnSpc>
                <a:spcPts val="4799"/>
              </a:lnSpc>
            </a:pPr>
          </a:p>
          <a:p>
            <a:pPr>
              <a:lnSpc>
                <a:spcPts val="4799"/>
              </a:lnSpc>
            </a:pPr>
          </a:p>
          <a:p>
            <a:pPr>
              <a:lnSpc>
                <a:spcPts val="4799"/>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2023441"/>
            <a:ext cx="15590464" cy="776287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Involvement of all these factors make it very hard to get general analytical solutions, the only way to predict accurately is via FEM simulations.</a:t>
            </a:r>
          </a:p>
          <a:p>
            <a:pPr marL="647697" indent="-323848" lvl="1">
              <a:lnSpc>
                <a:spcPts val="4799"/>
              </a:lnSpc>
              <a:buFont typeface="Arial"/>
              <a:buChar char="•"/>
            </a:pPr>
            <a:r>
              <a:rPr lang="en-US" sz="2999">
                <a:solidFill>
                  <a:srgbClr val="2E2E2E"/>
                </a:solidFill>
                <a:latin typeface="Proxima Nova"/>
              </a:rPr>
              <a:t>In Industrial applications, automatic machines take advantage of feedback mechanisms to use with a linear/quadratic regression model to get accurate predictions for a pipe type.</a:t>
            </a:r>
          </a:p>
          <a:p>
            <a:pPr marL="647697" indent="-323848" lvl="1">
              <a:lnSpc>
                <a:spcPts val="4799"/>
              </a:lnSpc>
              <a:buFont typeface="Arial"/>
              <a:buChar char="•"/>
            </a:pPr>
            <a:r>
              <a:rPr lang="en-US" sz="2999">
                <a:solidFill>
                  <a:srgbClr val="2E2E2E"/>
                </a:solidFill>
                <a:latin typeface="Proxima Nova"/>
              </a:rPr>
              <a:t>Our goal was to develop a solution for the semi automatic machines to calculate the compensation angle in advance to prevent springback.</a:t>
            </a:r>
          </a:p>
          <a:p>
            <a:pPr marL="647697" indent="-323848" lvl="1">
              <a:lnSpc>
                <a:spcPts val="4799"/>
              </a:lnSpc>
              <a:buFont typeface="Arial"/>
              <a:buChar char="•"/>
            </a:pPr>
            <a:r>
              <a:rPr lang="en-US" sz="2999">
                <a:solidFill>
                  <a:srgbClr val="2E2E2E"/>
                </a:solidFill>
                <a:latin typeface="Proxima Nova"/>
              </a:rPr>
              <a:t>The springback angle is almost linearly related to the bending angle and this property can be used to predict the springback angle for compensation.</a:t>
            </a:r>
          </a:p>
          <a:p>
            <a:pPr>
              <a:lnSpc>
                <a:spcPts val="4799"/>
              </a:lnSpc>
            </a:pPr>
          </a:p>
          <a:p>
            <a:pPr marL="1295394" indent="-431798" lvl="2">
              <a:lnSpc>
                <a:spcPts val="4799"/>
              </a:lnSpc>
              <a:buFont typeface="Arial"/>
              <a:buChar char="⚬"/>
            </a:pPr>
          </a:p>
          <a:p>
            <a:pPr>
              <a:lnSpc>
                <a:spcPts val="4799"/>
              </a:lnSpc>
            </a:pPr>
          </a:p>
          <a:p>
            <a:pPr>
              <a:lnSpc>
                <a:spcPts val="4799"/>
              </a:lnSpc>
            </a:pPr>
          </a:p>
          <a:p>
            <a:pPr>
              <a:lnSpc>
                <a:spcPts val="4799"/>
              </a:lnSpc>
            </a:pPr>
          </a:p>
        </p:txBody>
      </p:sp>
      <p:sp>
        <p:nvSpPr>
          <p:cNvPr name="TextBox 6" id="6"/>
          <p:cNvSpPr txBox="true"/>
          <p:nvPr/>
        </p:nvSpPr>
        <p:spPr>
          <a:xfrm rot="0">
            <a:off x="1028700" y="1114425"/>
            <a:ext cx="12153581"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PREDICTING SPRINGBACK</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670050"/>
            <a:ext cx="11488806" cy="11963401"/>
          </a:xfrm>
          <a:prstGeom prst="rect">
            <a:avLst/>
          </a:prstGeom>
        </p:spPr>
        <p:txBody>
          <a:bodyPr anchor="t" rtlCol="false" tIns="0" lIns="0" bIns="0" rIns="0">
            <a:spAutoFit/>
          </a:bodyPr>
          <a:lstStyle/>
          <a:p>
            <a:pPr>
              <a:lnSpc>
                <a:spcPts val="4799"/>
              </a:lnSpc>
            </a:pPr>
            <a:r>
              <a:rPr lang="en-US" sz="2999">
                <a:solidFill>
                  <a:srgbClr val="2E2E2E"/>
                </a:solidFill>
                <a:latin typeface="Proxima Nova"/>
              </a:rPr>
              <a:t>Method to determine the springback - </a:t>
            </a:r>
          </a:p>
          <a:p>
            <a:pPr>
              <a:lnSpc>
                <a:spcPts val="4799"/>
              </a:lnSpc>
            </a:pPr>
            <a:r>
              <a:rPr lang="en-US" sz="2999">
                <a:solidFill>
                  <a:srgbClr val="2E2E2E"/>
                </a:solidFill>
                <a:latin typeface="Proxima Nova"/>
              </a:rPr>
              <a:t>Bend the pipe by about 30-60 degrees and then measure the final angle, and then repeat the process for a couple of times. This data can be used to calculate the empirical formula to calculate the springback angle for each type of pipe.</a:t>
            </a:r>
          </a:p>
          <a:p>
            <a:pPr>
              <a:lnSpc>
                <a:spcPts val="4799"/>
              </a:lnSpc>
            </a:pPr>
          </a:p>
          <a:p>
            <a:pPr>
              <a:lnSpc>
                <a:spcPts val="4799"/>
              </a:lnSpc>
            </a:pPr>
            <a:r>
              <a:rPr lang="en-US" sz="2999">
                <a:solidFill>
                  <a:srgbClr val="2E2E2E"/>
                </a:solidFill>
                <a:latin typeface="Proxima Nova"/>
              </a:rPr>
              <a:t>The formula that would be obtained will be - </a:t>
            </a:r>
          </a:p>
          <a:p>
            <a:pPr>
              <a:lnSpc>
                <a:spcPts val="4799"/>
              </a:lnSpc>
            </a:pPr>
            <a:r>
              <a:rPr lang="en-US" sz="2999">
                <a:solidFill>
                  <a:srgbClr val="2E2E2E"/>
                </a:solidFill>
                <a:latin typeface="Proxima Nova Bold"/>
              </a:rPr>
              <a:t>BA = C(RA) + SC</a:t>
            </a:r>
          </a:p>
          <a:p>
            <a:pPr>
              <a:lnSpc>
                <a:spcPts val="4799"/>
              </a:lnSpc>
            </a:pPr>
          </a:p>
          <a:p>
            <a:pPr>
              <a:lnSpc>
                <a:spcPts val="4799"/>
              </a:lnSpc>
            </a:pPr>
            <a:r>
              <a:rPr lang="en-US" sz="2999">
                <a:solidFill>
                  <a:srgbClr val="2E2E2E"/>
                </a:solidFill>
                <a:latin typeface="Proxima Nova"/>
              </a:rPr>
              <a:t>Where,</a:t>
            </a:r>
          </a:p>
          <a:p>
            <a:pPr>
              <a:lnSpc>
                <a:spcPts val="4799"/>
              </a:lnSpc>
            </a:pPr>
            <a:r>
              <a:rPr lang="en-US" sz="2999">
                <a:solidFill>
                  <a:srgbClr val="2E2E2E"/>
                </a:solidFill>
                <a:latin typeface="Proxima Nova"/>
              </a:rPr>
              <a:t>BA = Bending Angle</a:t>
            </a:r>
          </a:p>
          <a:p>
            <a:pPr>
              <a:lnSpc>
                <a:spcPts val="4799"/>
              </a:lnSpc>
            </a:pPr>
            <a:r>
              <a:rPr lang="en-US" sz="2999">
                <a:solidFill>
                  <a:srgbClr val="2E2E2E"/>
                </a:solidFill>
                <a:latin typeface="Proxima Nova"/>
              </a:rPr>
              <a:t>RA = Required Angle</a:t>
            </a:r>
          </a:p>
          <a:p>
            <a:pPr>
              <a:lnSpc>
                <a:spcPts val="4799"/>
              </a:lnSpc>
            </a:pPr>
            <a:r>
              <a:rPr lang="en-US" sz="2999">
                <a:solidFill>
                  <a:srgbClr val="2E2E2E"/>
                </a:solidFill>
                <a:latin typeface="Proxima Nova"/>
              </a:rPr>
              <a:t>SC = Springback Constant (5-15)</a:t>
            </a:r>
          </a:p>
          <a:p>
            <a:pPr>
              <a:lnSpc>
                <a:spcPts val="4799"/>
              </a:lnSpc>
            </a:pPr>
            <a:r>
              <a:rPr lang="en-US" sz="2999">
                <a:solidFill>
                  <a:srgbClr val="2E2E2E"/>
                </a:solidFill>
                <a:latin typeface="Proxima Nova"/>
              </a:rPr>
              <a:t>C = Proportionality Constant (1.025-1.075)</a:t>
            </a:r>
          </a:p>
          <a:p>
            <a:pPr>
              <a:lnSpc>
                <a:spcPts val="4799"/>
              </a:lnSpc>
            </a:pPr>
          </a:p>
          <a:p>
            <a:pPr>
              <a:lnSpc>
                <a:spcPts val="4799"/>
              </a:lnSpc>
            </a:pPr>
          </a:p>
          <a:p>
            <a:pPr marL="1295394" indent="-431798" lvl="2">
              <a:lnSpc>
                <a:spcPts val="4799"/>
              </a:lnSpc>
              <a:buFont typeface="Arial"/>
              <a:buChar char="⚬"/>
            </a:pPr>
          </a:p>
          <a:p>
            <a:pPr>
              <a:lnSpc>
                <a:spcPts val="4799"/>
              </a:lnSpc>
            </a:pPr>
          </a:p>
          <a:p>
            <a:pPr>
              <a:lnSpc>
                <a:spcPts val="4799"/>
              </a:lnSpc>
            </a:pPr>
          </a:p>
          <a:p>
            <a:pPr>
              <a:lnSpc>
                <a:spcPts val="4799"/>
              </a:lnSpc>
            </a:pPr>
          </a:p>
        </p:txBody>
      </p:sp>
      <p:sp>
        <p:nvSpPr>
          <p:cNvPr name="Freeform 6" id="6"/>
          <p:cNvSpPr/>
          <p:nvPr/>
        </p:nvSpPr>
        <p:spPr>
          <a:xfrm flipH="false" flipV="false" rot="0">
            <a:off x="12193484" y="3207946"/>
            <a:ext cx="5618252" cy="5225774"/>
          </a:xfrm>
          <a:custGeom>
            <a:avLst/>
            <a:gdLst/>
            <a:ahLst/>
            <a:cxnLst/>
            <a:rect r="r" b="b" t="t" l="l"/>
            <a:pathLst>
              <a:path h="5225774" w="5618252">
                <a:moveTo>
                  <a:pt x="0" y="0"/>
                </a:moveTo>
                <a:lnTo>
                  <a:pt x="5618253" y="0"/>
                </a:lnTo>
                <a:lnTo>
                  <a:pt x="5618253" y="5225774"/>
                </a:lnTo>
                <a:lnTo>
                  <a:pt x="0" y="5225774"/>
                </a:lnTo>
                <a:lnTo>
                  <a:pt x="0" y="0"/>
                </a:lnTo>
                <a:close/>
              </a:path>
            </a:pathLst>
          </a:custGeom>
          <a:blipFill>
            <a:blip r:embed="rId8"/>
            <a:stretch>
              <a:fillRect l="0" t="0" r="0" b="0"/>
            </a:stretch>
          </a:blipFill>
        </p:spPr>
      </p:sp>
      <p:sp>
        <p:nvSpPr>
          <p:cNvPr name="TextBox 7" id="7"/>
          <p:cNvSpPr txBox="true"/>
          <p:nvPr/>
        </p:nvSpPr>
        <p:spPr>
          <a:xfrm rot="0">
            <a:off x="1028700" y="1114425"/>
            <a:ext cx="12153581"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PREDICTING SPRINGBACK</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670050"/>
            <a:ext cx="11488806" cy="11963401"/>
          </a:xfrm>
          <a:prstGeom prst="rect">
            <a:avLst/>
          </a:prstGeom>
        </p:spPr>
        <p:txBody>
          <a:bodyPr anchor="t" rtlCol="false" tIns="0" lIns="0" bIns="0" rIns="0">
            <a:spAutoFit/>
          </a:bodyPr>
          <a:lstStyle/>
          <a:p>
            <a:pPr>
              <a:lnSpc>
                <a:spcPts val="4799"/>
              </a:lnSpc>
            </a:pPr>
            <a:r>
              <a:rPr lang="en-US" sz="2999">
                <a:solidFill>
                  <a:srgbClr val="2E2E2E"/>
                </a:solidFill>
                <a:latin typeface="Proxima Nova"/>
              </a:rPr>
              <a:t>This formula can be used to get compensation angles and can achieve results upto 2% accuracy, way higher than theoretical methods. And this just requires 2 test values to begin with.</a:t>
            </a:r>
          </a:p>
          <a:p>
            <a:pPr>
              <a:lnSpc>
                <a:spcPts val="4799"/>
              </a:lnSpc>
            </a:pPr>
            <a:r>
              <a:rPr lang="en-US" sz="2999">
                <a:solidFill>
                  <a:srgbClr val="2E2E2E"/>
                </a:solidFill>
                <a:latin typeface="Proxima Nova"/>
              </a:rPr>
              <a:t>To get even higher accuracy, quadratic correction term can be introduced which can get less than 1% error</a:t>
            </a:r>
          </a:p>
          <a:p>
            <a:pPr>
              <a:lnSpc>
                <a:spcPts val="4799"/>
              </a:lnSpc>
            </a:pPr>
          </a:p>
          <a:p>
            <a:pPr>
              <a:lnSpc>
                <a:spcPts val="4799"/>
              </a:lnSpc>
            </a:pPr>
            <a:r>
              <a:rPr lang="en-US" sz="2999">
                <a:solidFill>
                  <a:srgbClr val="2E2E2E"/>
                </a:solidFill>
                <a:latin typeface="Proxima Nova Bold"/>
              </a:rPr>
              <a:t>BA = C(RA) + SC + SC*RA^2*QC</a:t>
            </a:r>
          </a:p>
          <a:p>
            <a:pPr>
              <a:lnSpc>
                <a:spcPts val="4799"/>
              </a:lnSpc>
            </a:pPr>
          </a:p>
          <a:p>
            <a:pPr>
              <a:lnSpc>
                <a:spcPts val="4799"/>
              </a:lnSpc>
            </a:pPr>
            <a:r>
              <a:rPr lang="en-US" sz="2999">
                <a:solidFill>
                  <a:srgbClr val="2E2E2E"/>
                </a:solidFill>
                <a:latin typeface="Proxima Nova"/>
              </a:rPr>
              <a:t>Where,</a:t>
            </a:r>
          </a:p>
          <a:p>
            <a:pPr>
              <a:lnSpc>
                <a:spcPts val="4799"/>
              </a:lnSpc>
            </a:pPr>
            <a:r>
              <a:rPr lang="en-US" sz="2999">
                <a:solidFill>
                  <a:srgbClr val="2E2E2E"/>
                </a:solidFill>
                <a:latin typeface="Proxima Nova"/>
              </a:rPr>
              <a:t>BA = Bending Angle</a:t>
            </a:r>
          </a:p>
          <a:p>
            <a:pPr>
              <a:lnSpc>
                <a:spcPts val="4799"/>
              </a:lnSpc>
            </a:pPr>
            <a:r>
              <a:rPr lang="en-US" sz="2999">
                <a:solidFill>
                  <a:srgbClr val="2E2E2E"/>
                </a:solidFill>
                <a:latin typeface="Proxima Nova"/>
              </a:rPr>
              <a:t>RA = Required Angle</a:t>
            </a:r>
          </a:p>
          <a:p>
            <a:pPr>
              <a:lnSpc>
                <a:spcPts val="4799"/>
              </a:lnSpc>
            </a:pPr>
            <a:r>
              <a:rPr lang="en-US" sz="2999">
                <a:solidFill>
                  <a:srgbClr val="2E2E2E"/>
                </a:solidFill>
                <a:latin typeface="Proxima Nova"/>
              </a:rPr>
              <a:t>SC = Springback Constant (5-15)</a:t>
            </a:r>
          </a:p>
          <a:p>
            <a:pPr>
              <a:lnSpc>
                <a:spcPts val="4799"/>
              </a:lnSpc>
            </a:pPr>
            <a:r>
              <a:rPr lang="en-US" sz="2999">
                <a:solidFill>
                  <a:srgbClr val="2E2E2E"/>
                </a:solidFill>
                <a:latin typeface="Proxima Nova"/>
              </a:rPr>
              <a:t>C = Proportionality Constant (1.025-1.075)</a:t>
            </a:r>
          </a:p>
          <a:p>
            <a:pPr>
              <a:lnSpc>
                <a:spcPts val="4799"/>
              </a:lnSpc>
            </a:pPr>
            <a:r>
              <a:rPr lang="en-US" sz="2999">
                <a:solidFill>
                  <a:srgbClr val="2E2E2E"/>
                </a:solidFill>
                <a:latin typeface="Proxima Nova"/>
              </a:rPr>
              <a:t>QC = Quadratic Constant (0.0001-0.001)</a:t>
            </a:r>
          </a:p>
          <a:p>
            <a:pPr>
              <a:lnSpc>
                <a:spcPts val="4799"/>
              </a:lnSpc>
            </a:pPr>
          </a:p>
          <a:p>
            <a:pPr>
              <a:lnSpc>
                <a:spcPts val="4799"/>
              </a:lnSpc>
            </a:pPr>
          </a:p>
          <a:p>
            <a:pPr marL="1295394" indent="-431798" lvl="2">
              <a:lnSpc>
                <a:spcPts val="4799"/>
              </a:lnSpc>
              <a:buFont typeface="Arial"/>
              <a:buChar char="⚬"/>
            </a:pPr>
          </a:p>
          <a:p>
            <a:pPr>
              <a:lnSpc>
                <a:spcPts val="4799"/>
              </a:lnSpc>
            </a:pPr>
          </a:p>
          <a:p>
            <a:pPr>
              <a:lnSpc>
                <a:spcPts val="4799"/>
              </a:lnSpc>
            </a:pPr>
          </a:p>
          <a:p>
            <a:pPr>
              <a:lnSpc>
                <a:spcPts val="4799"/>
              </a:lnSpc>
            </a:pPr>
          </a:p>
        </p:txBody>
      </p:sp>
      <p:sp>
        <p:nvSpPr>
          <p:cNvPr name="Freeform 6" id="6"/>
          <p:cNvSpPr/>
          <p:nvPr/>
        </p:nvSpPr>
        <p:spPr>
          <a:xfrm flipH="false" flipV="false" rot="0">
            <a:off x="12193484" y="3207946"/>
            <a:ext cx="5618252" cy="5225774"/>
          </a:xfrm>
          <a:custGeom>
            <a:avLst/>
            <a:gdLst/>
            <a:ahLst/>
            <a:cxnLst/>
            <a:rect r="r" b="b" t="t" l="l"/>
            <a:pathLst>
              <a:path h="5225774" w="5618252">
                <a:moveTo>
                  <a:pt x="0" y="0"/>
                </a:moveTo>
                <a:lnTo>
                  <a:pt x="5618253" y="0"/>
                </a:lnTo>
                <a:lnTo>
                  <a:pt x="5618253" y="5225774"/>
                </a:lnTo>
                <a:lnTo>
                  <a:pt x="0" y="5225774"/>
                </a:lnTo>
                <a:lnTo>
                  <a:pt x="0" y="0"/>
                </a:lnTo>
                <a:close/>
              </a:path>
            </a:pathLst>
          </a:custGeom>
          <a:blipFill>
            <a:blip r:embed="rId8"/>
            <a:stretch>
              <a:fillRect l="0" t="0" r="0" b="0"/>
            </a:stretch>
          </a:blipFill>
        </p:spPr>
      </p:sp>
      <p:sp>
        <p:nvSpPr>
          <p:cNvPr name="TextBox 7" id="7"/>
          <p:cNvSpPr txBox="true"/>
          <p:nvPr/>
        </p:nvSpPr>
        <p:spPr>
          <a:xfrm rot="0">
            <a:off x="1028700" y="1114425"/>
            <a:ext cx="12153581"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PREDICTING SPRINGBACK</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876195"/>
            <a:ext cx="15523357" cy="5362576"/>
          </a:xfrm>
          <a:prstGeom prst="rect">
            <a:avLst/>
          </a:prstGeom>
        </p:spPr>
        <p:txBody>
          <a:bodyPr anchor="t" rtlCol="false" tIns="0" lIns="0" bIns="0" rIns="0">
            <a:spAutoFit/>
          </a:bodyPr>
          <a:lstStyle/>
          <a:p>
            <a:pPr>
              <a:lnSpc>
                <a:spcPts val="4799"/>
              </a:lnSpc>
            </a:pPr>
            <a:r>
              <a:rPr lang="en-US" sz="2999">
                <a:solidFill>
                  <a:srgbClr val="2E2E2E"/>
                </a:solidFill>
                <a:latin typeface="Proxima Nova"/>
              </a:rPr>
              <a:t>This can be implemented in an excel spreadsheet to calculate the compensation angle for a specific type of pipe.</a:t>
            </a:r>
          </a:p>
          <a:p>
            <a:pPr>
              <a:lnSpc>
                <a:spcPts val="4799"/>
              </a:lnSpc>
            </a:pPr>
          </a:p>
          <a:p>
            <a:pPr>
              <a:lnSpc>
                <a:spcPts val="4799"/>
              </a:lnSpc>
            </a:pPr>
          </a:p>
          <a:p>
            <a:pPr>
              <a:lnSpc>
                <a:spcPts val="4799"/>
              </a:lnSpc>
            </a:pPr>
          </a:p>
          <a:p>
            <a:pPr marL="1295394" indent="-431798" lvl="2">
              <a:lnSpc>
                <a:spcPts val="4799"/>
              </a:lnSpc>
              <a:buFont typeface="Arial"/>
              <a:buChar char="⚬"/>
            </a:pPr>
          </a:p>
          <a:p>
            <a:pPr>
              <a:lnSpc>
                <a:spcPts val="4799"/>
              </a:lnSpc>
            </a:pPr>
          </a:p>
          <a:p>
            <a:pPr>
              <a:lnSpc>
                <a:spcPts val="4799"/>
              </a:lnSpc>
            </a:pPr>
          </a:p>
          <a:p>
            <a:pPr>
              <a:lnSpc>
                <a:spcPts val="4799"/>
              </a:lnSpc>
            </a:pPr>
          </a:p>
        </p:txBody>
      </p:sp>
      <p:sp>
        <p:nvSpPr>
          <p:cNvPr name="Freeform 6" id="6"/>
          <p:cNvSpPr/>
          <p:nvPr/>
        </p:nvSpPr>
        <p:spPr>
          <a:xfrm flipH="false" flipV="false" rot="0">
            <a:off x="1028700" y="3176754"/>
            <a:ext cx="16230600" cy="6628600"/>
          </a:xfrm>
          <a:custGeom>
            <a:avLst/>
            <a:gdLst/>
            <a:ahLst/>
            <a:cxnLst/>
            <a:rect r="r" b="b" t="t" l="l"/>
            <a:pathLst>
              <a:path h="6628600" w="16230600">
                <a:moveTo>
                  <a:pt x="0" y="0"/>
                </a:moveTo>
                <a:lnTo>
                  <a:pt x="16230600" y="0"/>
                </a:lnTo>
                <a:lnTo>
                  <a:pt x="16230600" y="6628599"/>
                </a:lnTo>
                <a:lnTo>
                  <a:pt x="0" y="6628599"/>
                </a:lnTo>
                <a:lnTo>
                  <a:pt x="0" y="0"/>
                </a:lnTo>
                <a:close/>
              </a:path>
            </a:pathLst>
          </a:custGeom>
          <a:blipFill>
            <a:blip r:embed="rId8"/>
            <a:stretch>
              <a:fillRect l="0" t="0" r="0" b="0"/>
            </a:stretch>
          </a:blipFill>
        </p:spPr>
      </p:sp>
      <p:sp>
        <p:nvSpPr>
          <p:cNvPr name="TextBox 7" id="7"/>
          <p:cNvSpPr txBox="true"/>
          <p:nvPr/>
        </p:nvSpPr>
        <p:spPr>
          <a:xfrm rot="0">
            <a:off x="1028700" y="1114425"/>
            <a:ext cx="12153581"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PREDICTING SPRINGBACK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THE MODERNISATION PROJECT</a:t>
            </a:r>
          </a:p>
        </p:txBody>
      </p:sp>
      <p:sp>
        <p:nvSpPr>
          <p:cNvPr name="TextBox 5" id="5"/>
          <p:cNvSpPr txBox="true"/>
          <p:nvPr/>
        </p:nvSpPr>
        <p:spPr>
          <a:xfrm rot="0">
            <a:off x="797426" y="1911079"/>
            <a:ext cx="17063187" cy="776287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4 phased plan includes:</a:t>
            </a:r>
          </a:p>
          <a:p>
            <a:pPr marL="1295394" indent="-431798" lvl="2">
              <a:lnSpc>
                <a:spcPts val="4799"/>
              </a:lnSpc>
              <a:buFont typeface="Arial"/>
              <a:buChar char="⚬"/>
            </a:pPr>
            <a:r>
              <a:rPr lang="en-US" sz="2999">
                <a:solidFill>
                  <a:srgbClr val="2E2E2E"/>
                </a:solidFill>
                <a:latin typeface="Proxima Nova"/>
              </a:rPr>
              <a:t>integrated steel fabrication facility</a:t>
            </a:r>
          </a:p>
          <a:p>
            <a:pPr marL="1295394" indent="-431798" lvl="2">
              <a:lnSpc>
                <a:spcPts val="4799"/>
              </a:lnSpc>
              <a:buFont typeface="Arial"/>
              <a:buChar char="⚬"/>
            </a:pPr>
            <a:r>
              <a:rPr lang="en-US" sz="2999">
                <a:solidFill>
                  <a:srgbClr val="2E2E2E"/>
                </a:solidFill>
                <a:latin typeface="Proxima Nova"/>
              </a:rPr>
              <a:t>dedicated building berths with shiplift and transfer systems</a:t>
            </a:r>
          </a:p>
          <a:p>
            <a:pPr marL="1295394" indent="-431798" lvl="2">
              <a:lnSpc>
                <a:spcPts val="4799"/>
              </a:lnSpc>
              <a:buFont typeface="Arial"/>
              <a:buChar char="⚬"/>
            </a:pPr>
            <a:r>
              <a:rPr lang="en-US" sz="2999">
                <a:solidFill>
                  <a:srgbClr val="2E2E2E"/>
                </a:solidFill>
                <a:latin typeface="Proxima Nova"/>
              </a:rPr>
              <a:t>improved material handling capabilities</a:t>
            </a:r>
          </a:p>
          <a:p>
            <a:pPr marL="1295394" indent="-431798" lvl="2">
              <a:lnSpc>
                <a:spcPts val="4799"/>
              </a:lnSpc>
              <a:buFont typeface="Arial"/>
              <a:buChar char="⚬"/>
            </a:pPr>
            <a:r>
              <a:rPr lang="en-US" sz="2999">
                <a:solidFill>
                  <a:srgbClr val="2E2E2E"/>
                </a:solidFill>
                <a:latin typeface="Proxima Nova"/>
              </a:rPr>
              <a:t>advanced crane facilities</a:t>
            </a:r>
          </a:p>
          <a:p>
            <a:pPr marL="647697" indent="-323848" lvl="1">
              <a:lnSpc>
                <a:spcPts val="4799"/>
              </a:lnSpc>
              <a:buFont typeface="Arial"/>
              <a:buChar char="•"/>
            </a:pPr>
            <a:r>
              <a:rPr lang="en-US" sz="2999">
                <a:solidFill>
                  <a:srgbClr val="2E2E2E"/>
                </a:solidFill>
                <a:latin typeface="Proxima Nova"/>
              </a:rPr>
              <a:t>GSL seeks to achieve high-quality vessel production, cost competitiveness, shorter construction timelines, faster deliveries, increased capacity, and a diversified product portfolio</a:t>
            </a:r>
          </a:p>
          <a:p>
            <a:pPr marL="647697" indent="-323848" lvl="1">
              <a:lnSpc>
                <a:spcPts val="4799"/>
              </a:lnSpc>
              <a:buFont typeface="Arial"/>
              <a:buChar char="•"/>
            </a:pPr>
            <a:r>
              <a:rPr lang="en-US" sz="2999">
                <a:solidFill>
                  <a:srgbClr val="2E2E2E"/>
                </a:solidFill>
                <a:latin typeface="Proxima Nova"/>
              </a:rPr>
              <a:t>based on a "product center concept." - streamlines the ship construction process by establishing four distinct multi-functional production complexes, each equipped for a specific stage of production</a:t>
            </a:r>
          </a:p>
          <a:p>
            <a:pPr marL="647697" indent="-323848" lvl="1">
              <a:lnSpc>
                <a:spcPts val="4799"/>
              </a:lnSpc>
              <a:buFont typeface="Arial"/>
              <a:buChar char="•"/>
            </a:pPr>
            <a:r>
              <a:rPr lang="en-US" sz="2999">
                <a:solidFill>
                  <a:srgbClr val="2E2E2E"/>
                </a:solidFill>
                <a:latin typeface="Proxima Nova"/>
              </a:rPr>
              <a:t>minimizing workforce movement within the shipyard, optimizing equipment and tooling efficiency,creating a highly productive work environment while reducing capital investment and operating costs</a:t>
            </a:r>
          </a:p>
        </p:txBody>
      </p:sp>
      <p:sp>
        <p:nvSpPr>
          <p:cNvPr name="Freeform 6" id="6"/>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10663" y="616385"/>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2232348"/>
            <a:ext cx="8544752" cy="6060430"/>
          </a:xfrm>
          <a:prstGeom prst="rect">
            <a:avLst/>
          </a:prstGeom>
        </p:spPr>
        <p:txBody>
          <a:bodyPr anchor="t" rtlCol="false" tIns="0" lIns="0" bIns="0" rIns="0">
            <a:spAutoFit/>
          </a:bodyPr>
          <a:lstStyle/>
          <a:p>
            <a:pPr>
              <a:lnSpc>
                <a:spcPts val="11777"/>
              </a:lnSpc>
            </a:pPr>
            <a:r>
              <a:rPr lang="en-US" sz="11896">
                <a:solidFill>
                  <a:srgbClr val="2E2E2E"/>
                </a:solidFill>
                <a:latin typeface="Proxima Nova Bold"/>
              </a:rPr>
              <a:t>VESSELS WE WORKED ON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037485" y="3564216"/>
            <a:ext cx="10983882" cy="5270500"/>
            <a:chOff x="0" y="0"/>
            <a:chExt cx="14645176" cy="7027333"/>
          </a:xfrm>
        </p:grpSpPr>
        <p:pic>
          <p:nvPicPr>
            <p:cNvPr name="Picture 4" id="4"/>
            <p:cNvPicPr>
              <a:picLocks noChangeAspect="true"/>
            </p:cNvPicPr>
            <p:nvPr/>
          </p:nvPicPr>
          <p:blipFill>
            <a:blip r:embed="rId4"/>
            <a:srcRect l="0" t="2480" r="0" b="2480"/>
            <a:stretch>
              <a:fillRect/>
            </a:stretch>
          </p:blipFill>
          <p:spPr>
            <a:xfrm flipH="false" flipV="false">
              <a:off x="0" y="0"/>
              <a:ext cx="14645176" cy="7027333"/>
            </a:xfrm>
            <a:prstGeom prst="rect">
              <a:avLst/>
            </a:prstGeom>
          </p:spPr>
        </p:pic>
      </p:grpSp>
      <p:sp>
        <p:nvSpPr>
          <p:cNvPr name="TextBox 5" id="5"/>
          <p:cNvSpPr txBox="true"/>
          <p:nvPr/>
        </p:nvSpPr>
        <p:spPr>
          <a:xfrm rot="0">
            <a:off x="1028700" y="1626730"/>
            <a:ext cx="14470517" cy="1209675"/>
          </a:xfrm>
          <a:prstGeom prst="rect">
            <a:avLst/>
          </a:prstGeom>
        </p:spPr>
        <p:txBody>
          <a:bodyPr anchor="t" rtlCol="false" tIns="0" lIns="0" bIns="0" rIns="0">
            <a:spAutoFit/>
          </a:bodyPr>
          <a:lstStyle/>
          <a:p>
            <a:pPr>
              <a:lnSpc>
                <a:spcPts val="9000"/>
              </a:lnSpc>
            </a:pPr>
            <a:r>
              <a:rPr lang="en-US" sz="9000">
                <a:solidFill>
                  <a:srgbClr val="2E2E2E"/>
                </a:solidFill>
                <a:latin typeface="Proxima Nova Bold"/>
              </a:rPr>
              <a:t>TALWAR CLASS FRIGATES</a:t>
            </a:r>
          </a:p>
        </p:txBody>
      </p:sp>
      <p:sp>
        <p:nvSpPr>
          <p:cNvPr name="TextBox 6" id="6"/>
          <p:cNvSpPr txBox="true"/>
          <p:nvPr/>
        </p:nvSpPr>
        <p:spPr>
          <a:xfrm rot="0">
            <a:off x="666741" y="3507066"/>
            <a:ext cx="5404899" cy="6179086"/>
          </a:xfrm>
          <a:prstGeom prst="rect">
            <a:avLst/>
          </a:prstGeom>
        </p:spPr>
        <p:txBody>
          <a:bodyPr anchor="t" rtlCol="false" tIns="0" lIns="0" bIns="0" rIns="0">
            <a:spAutoFit/>
          </a:bodyPr>
          <a:lstStyle/>
          <a:p>
            <a:pPr>
              <a:lnSpc>
                <a:spcPts val="3820"/>
              </a:lnSpc>
            </a:pPr>
            <a:r>
              <a:rPr lang="en-US" sz="2728">
                <a:solidFill>
                  <a:srgbClr val="2E2E2E"/>
                </a:solidFill>
                <a:latin typeface="Canva Sans"/>
              </a:rPr>
              <a:t>• guided missile frigates built  for the  Indian Navy.</a:t>
            </a:r>
          </a:p>
          <a:p>
            <a:pPr>
              <a:lnSpc>
                <a:spcPts val="3820"/>
              </a:lnSpc>
            </a:pPr>
            <a:r>
              <a:rPr lang="en-US" sz="2728">
                <a:solidFill>
                  <a:srgbClr val="2E2E2E"/>
                </a:solidFill>
                <a:latin typeface="Canva Sans"/>
              </a:rPr>
              <a:t>• build in collaboration with Russian Yantar shipyard.</a:t>
            </a:r>
          </a:p>
          <a:p>
            <a:pPr>
              <a:lnSpc>
                <a:spcPts val="3820"/>
              </a:lnSpc>
            </a:pPr>
            <a:r>
              <a:rPr lang="en-US" sz="2728">
                <a:solidFill>
                  <a:srgbClr val="2E2E2E"/>
                </a:solidFill>
                <a:latin typeface="Canva Sans"/>
              </a:rPr>
              <a:t>• have a stealthy design making them less visible to enemy radar</a:t>
            </a:r>
          </a:p>
          <a:p>
            <a:pPr>
              <a:lnSpc>
                <a:spcPts val="3820"/>
              </a:lnSpc>
            </a:pPr>
            <a:r>
              <a:rPr lang="en-US" sz="2728">
                <a:solidFill>
                  <a:srgbClr val="2E2E2E"/>
                </a:solidFill>
                <a:latin typeface="Canva Sans"/>
              </a:rPr>
              <a:t>•They are armed with an array of weapons, including BrahMos supersonic cruise missiles, surface-to-air missiles, anti-ship missiles, torpedoes, and guns.</a:t>
            </a:r>
          </a:p>
          <a:p>
            <a:pPr>
              <a:lnSpc>
                <a:spcPts val="3820"/>
              </a:lnSpc>
            </a:pPr>
          </a:p>
          <a:p>
            <a:pPr>
              <a:lnSpc>
                <a:spcPts val="3820"/>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2E2E2E"/>
                </a:solidFill>
                <a:latin typeface="Proxima Nova Bold"/>
              </a:rPr>
              <a:t>SPECIFICATIONS</a:t>
            </a:r>
          </a:p>
        </p:txBody>
      </p:sp>
      <p:sp>
        <p:nvSpPr>
          <p:cNvPr name="TextBox 3" id="3"/>
          <p:cNvSpPr txBox="true"/>
          <p:nvPr/>
        </p:nvSpPr>
        <p:spPr>
          <a:xfrm rot="0">
            <a:off x="1028700" y="3395968"/>
            <a:ext cx="14583185" cy="4993052"/>
          </a:xfrm>
          <a:prstGeom prst="rect">
            <a:avLst/>
          </a:prstGeom>
        </p:spPr>
        <p:txBody>
          <a:bodyPr anchor="t" rtlCol="false" tIns="0" lIns="0" bIns="0" rIns="0">
            <a:spAutoFit/>
          </a:bodyPr>
          <a:lstStyle/>
          <a:p>
            <a:pPr>
              <a:lnSpc>
                <a:spcPts val="3401"/>
              </a:lnSpc>
            </a:pPr>
          </a:p>
          <a:p>
            <a:pPr>
              <a:lnSpc>
                <a:spcPts val="4800"/>
              </a:lnSpc>
            </a:pPr>
            <a:r>
              <a:rPr lang="en-US" sz="3000">
                <a:solidFill>
                  <a:srgbClr val="2E2E2E"/>
                </a:solidFill>
                <a:latin typeface="Proxima Nova Bold"/>
              </a:rPr>
              <a:t>Disp.   </a:t>
            </a:r>
            <a:r>
              <a:rPr lang="en-US" sz="3000">
                <a:solidFill>
                  <a:srgbClr val="2E2E2E"/>
                </a:solidFill>
                <a:latin typeface="Proxima Nova"/>
              </a:rPr>
              <a:t>3,850 t (4,240 short tons) standard load </a:t>
            </a:r>
            <a:r>
              <a:rPr lang="en-US" sz="3000" u="sng">
                <a:solidFill>
                  <a:srgbClr val="2E2E2E"/>
                </a:solidFill>
                <a:latin typeface="Proxima Nova"/>
                <a:hlinkClick r:id="rId2" tooltip="https://en.wikipedia.org/wiki/Talwar-class_frigate#cite_note-rusnavy1-3"/>
              </a:rPr>
              <a:t>[3]</a:t>
            </a:r>
            <a:r>
              <a:rPr lang="en-US" sz="3000">
                <a:solidFill>
                  <a:srgbClr val="2E2E2E"/>
                </a:solidFill>
                <a:latin typeface="Proxima Nova"/>
              </a:rPr>
              <a:t> 4,035 t (4,448 short tons) full load </a:t>
            </a:r>
            <a:r>
              <a:rPr lang="en-US" sz="3000" u="sng">
                <a:solidFill>
                  <a:srgbClr val="2E2E2E"/>
                </a:solidFill>
                <a:latin typeface="Proxima Nova"/>
                <a:hlinkClick r:id="rId3" tooltip="https://en.wikipedia.org/wiki/Talwar-class_frigate#cite_note-shipyard-yantar1-4"/>
              </a:rPr>
              <a:t>[4]</a:t>
            </a:r>
          </a:p>
          <a:p>
            <a:pPr>
              <a:lnSpc>
                <a:spcPts val="4800"/>
              </a:lnSpc>
            </a:pPr>
            <a:r>
              <a:rPr lang="en-US" sz="3000">
                <a:solidFill>
                  <a:srgbClr val="2E2E2E"/>
                </a:solidFill>
                <a:latin typeface="Proxima Nova Bold"/>
              </a:rPr>
              <a:t>Length.   </a:t>
            </a:r>
            <a:r>
              <a:rPr lang="en-US" sz="3000">
                <a:solidFill>
                  <a:srgbClr val="2E2E2E"/>
                </a:solidFill>
                <a:latin typeface="Proxima Nova"/>
              </a:rPr>
              <a:t>124.8 m (409 ft 5 in)</a:t>
            </a:r>
          </a:p>
          <a:p>
            <a:pPr>
              <a:lnSpc>
                <a:spcPts val="4800"/>
              </a:lnSpc>
            </a:pPr>
            <a:r>
              <a:rPr lang="en-US" sz="3000">
                <a:solidFill>
                  <a:srgbClr val="2E2E2E"/>
                </a:solidFill>
                <a:latin typeface="Proxima Nova Bold"/>
              </a:rPr>
              <a:t>Beam.   </a:t>
            </a:r>
            <a:r>
              <a:rPr lang="en-US" sz="3000">
                <a:solidFill>
                  <a:srgbClr val="2E2E2E"/>
                </a:solidFill>
                <a:latin typeface="Proxima Nova"/>
              </a:rPr>
              <a:t>15.2 m (49 ft 10 in)</a:t>
            </a:r>
          </a:p>
          <a:p>
            <a:pPr>
              <a:lnSpc>
                <a:spcPts val="4800"/>
              </a:lnSpc>
            </a:pPr>
            <a:r>
              <a:rPr lang="en-US" sz="3000">
                <a:solidFill>
                  <a:srgbClr val="2E2E2E"/>
                </a:solidFill>
                <a:latin typeface="Proxima Nova Bold"/>
              </a:rPr>
              <a:t>Draught.   </a:t>
            </a:r>
            <a:r>
              <a:rPr lang="en-US" sz="3000">
                <a:solidFill>
                  <a:srgbClr val="2E2E2E"/>
                </a:solidFill>
                <a:latin typeface="Proxima Nova"/>
              </a:rPr>
              <a:t>4.2 m (13 ft 9 in)</a:t>
            </a:r>
          </a:p>
          <a:p>
            <a:pPr>
              <a:lnSpc>
                <a:spcPts val="4800"/>
              </a:lnSpc>
            </a:pPr>
            <a:r>
              <a:rPr lang="en-US" sz="3000">
                <a:solidFill>
                  <a:srgbClr val="2E2E2E"/>
                </a:solidFill>
                <a:latin typeface="Proxima Nova Bold"/>
              </a:rPr>
              <a:t>Speed.   </a:t>
            </a:r>
            <a:r>
              <a:rPr lang="en-US" sz="3000">
                <a:solidFill>
                  <a:srgbClr val="2E2E2E"/>
                </a:solidFill>
                <a:latin typeface="Proxima Nova"/>
              </a:rPr>
              <a:t>32 knots (59 km/h; 37 mph)</a:t>
            </a:r>
          </a:p>
          <a:p>
            <a:pPr>
              <a:lnSpc>
                <a:spcPts val="4800"/>
              </a:lnSpc>
            </a:pPr>
            <a:r>
              <a:rPr lang="en-US" sz="3000">
                <a:solidFill>
                  <a:srgbClr val="2E2E2E"/>
                </a:solidFill>
                <a:latin typeface="Proxima Nova Bold"/>
              </a:rPr>
              <a:t>Time.   </a:t>
            </a:r>
            <a:r>
              <a:rPr lang="en-US" sz="3000">
                <a:solidFill>
                  <a:srgbClr val="2E2E2E"/>
                </a:solidFill>
                <a:latin typeface="Proxima Nova"/>
              </a:rPr>
              <a:t>30 days</a:t>
            </a:r>
          </a:p>
          <a:p>
            <a:pPr>
              <a:lnSpc>
                <a:spcPts val="4800"/>
              </a:lnSpc>
            </a:pPr>
            <a:r>
              <a:rPr lang="en-US" sz="3000">
                <a:solidFill>
                  <a:srgbClr val="2E2E2E"/>
                </a:solidFill>
                <a:latin typeface="Proxima Nova Bold"/>
              </a:rPr>
              <a:t>Crew.  </a:t>
            </a:r>
            <a:r>
              <a:rPr lang="en-US" sz="3000">
                <a:solidFill>
                  <a:srgbClr val="2E2E2E"/>
                </a:solidFill>
                <a:latin typeface="Proxima Nova"/>
              </a:rPr>
              <a:t>180 (18 officers)</a:t>
            </a:r>
          </a:p>
          <a:p>
            <a:pPr>
              <a:lnSpc>
                <a:spcPts val="2432"/>
              </a:lnSpc>
            </a:pPr>
          </a:p>
        </p:txBody>
      </p:sp>
      <p:sp>
        <p:nvSpPr>
          <p:cNvPr name="Freeform 4" id="4"/>
          <p:cNvSpPr/>
          <p:nvPr/>
        </p:nvSpPr>
        <p:spPr>
          <a:xfrm flipH="true" flipV="false" rot="8243363">
            <a:off x="10974795" y="6446996"/>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144000" y="2197100"/>
            <a:ext cx="8716783" cy="6614580"/>
            <a:chOff x="0" y="0"/>
            <a:chExt cx="11622378" cy="8819440"/>
          </a:xfrm>
        </p:grpSpPr>
        <p:pic>
          <p:nvPicPr>
            <p:cNvPr name="Picture 5" id="5"/>
            <p:cNvPicPr>
              <a:picLocks noChangeAspect="true"/>
            </p:cNvPicPr>
            <p:nvPr/>
          </p:nvPicPr>
          <p:blipFill>
            <a:blip r:embed="rId6"/>
            <a:srcRect l="5947" t="0" r="5947" b="0"/>
            <a:stretch>
              <a:fillRect/>
            </a:stretch>
          </p:blipFill>
          <p:spPr>
            <a:xfrm flipH="false" flipV="false">
              <a:off x="0" y="0"/>
              <a:ext cx="11622378" cy="8819440"/>
            </a:xfrm>
            <a:prstGeom prst="rect">
              <a:avLst/>
            </a:prstGeom>
          </p:spPr>
        </p:pic>
      </p:grpSp>
      <p:sp>
        <p:nvSpPr>
          <p:cNvPr name="TextBox 6" id="6"/>
          <p:cNvSpPr txBox="true"/>
          <p:nvPr/>
        </p:nvSpPr>
        <p:spPr>
          <a:xfrm rot="0">
            <a:off x="1028700" y="1368039"/>
            <a:ext cx="8115300" cy="1209675"/>
          </a:xfrm>
          <a:prstGeom prst="rect">
            <a:avLst/>
          </a:prstGeom>
        </p:spPr>
        <p:txBody>
          <a:bodyPr anchor="t" rtlCol="false" tIns="0" lIns="0" bIns="0" rIns="0">
            <a:spAutoFit/>
          </a:bodyPr>
          <a:lstStyle/>
          <a:p>
            <a:pPr>
              <a:lnSpc>
                <a:spcPts val="9000"/>
              </a:lnSpc>
            </a:pPr>
            <a:r>
              <a:rPr lang="en-US" sz="9000">
                <a:solidFill>
                  <a:srgbClr val="2E2E2E"/>
                </a:solidFill>
                <a:latin typeface="Proxima Nova Bold"/>
              </a:rPr>
              <a:t>INS SHARDUL</a:t>
            </a:r>
          </a:p>
        </p:txBody>
      </p:sp>
      <p:sp>
        <p:nvSpPr>
          <p:cNvPr name="TextBox 7" id="7"/>
          <p:cNvSpPr txBox="true"/>
          <p:nvPr/>
        </p:nvSpPr>
        <p:spPr>
          <a:xfrm rot="0">
            <a:off x="1028700" y="2822659"/>
            <a:ext cx="7408119" cy="6585641"/>
          </a:xfrm>
          <a:prstGeom prst="rect">
            <a:avLst/>
          </a:prstGeom>
        </p:spPr>
        <p:txBody>
          <a:bodyPr anchor="t" rtlCol="false" tIns="0" lIns="0" bIns="0" rIns="0">
            <a:spAutoFit/>
          </a:bodyPr>
          <a:lstStyle/>
          <a:p>
            <a:pPr>
              <a:lnSpc>
                <a:spcPts val="4368"/>
              </a:lnSpc>
            </a:pPr>
            <a:r>
              <a:rPr lang="en-US" sz="2729">
                <a:solidFill>
                  <a:srgbClr val="000000"/>
                </a:solidFill>
                <a:latin typeface="Proxima Nova"/>
              </a:rPr>
              <a:t>• INS Shardul is an amphibious warfare ship of the Indian Navy, also known as landing craft.</a:t>
            </a:r>
          </a:p>
          <a:p>
            <a:pPr>
              <a:lnSpc>
                <a:spcPts val="4368"/>
              </a:lnSpc>
            </a:pPr>
            <a:r>
              <a:rPr lang="en-US" sz="2729">
                <a:solidFill>
                  <a:srgbClr val="000000"/>
                </a:solidFill>
                <a:latin typeface="Proxima Nova"/>
              </a:rPr>
              <a:t>• primarily used to transport troops, vehicles and equipment for launching land based attacks.</a:t>
            </a:r>
          </a:p>
          <a:p>
            <a:pPr>
              <a:lnSpc>
                <a:spcPts val="4368"/>
              </a:lnSpc>
            </a:pPr>
            <a:r>
              <a:rPr lang="en-US" sz="2729">
                <a:solidFill>
                  <a:srgbClr val="000000"/>
                </a:solidFill>
                <a:latin typeface="Proxima Nova"/>
              </a:rPr>
              <a:t>• the ship has the capability to come very close to land/beaches to deploy troops</a:t>
            </a:r>
          </a:p>
          <a:p>
            <a:pPr>
              <a:lnSpc>
                <a:spcPts val="4368"/>
              </a:lnSpc>
            </a:pPr>
            <a:r>
              <a:rPr lang="en-US" sz="2729">
                <a:solidFill>
                  <a:srgbClr val="000000"/>
                </a:solidFill>
                <a:latin typeface="Proxima Nova"/>
              </a:rPr>
              <a:t>• it can carry up to 500 troops, along with their vehicles and supplies.</a:t>
            </a:r>
          </a:p>
          <a:p>
            <a:pPr>
              <a:lnSpc>
                <a:spcPts val="4368"/>
              </a:lnSpc>
            </a:pPr>
            <a:r>
              <a:rPr lang="en-US" sz="2729">
                <a:solidFill>
                  <a:srgbClr val="000000"/>
                </a:solidFill>
                <a:latin typeface="Proxima Nova"/>
              </a:rPr>
              <a:t>• it is used extensively to carry out humanitarian missions.</a:t>
            </a:r>
          </a:p>
          <a:p>
            <a:pPr>
              <a:lnSpc>
                <a:spcPts val="4368"/>
              </a:lnSpc>
            </a:pPr>
          </a:p>
          <a:p>
            <a:pPr>
              <a:lnSpc>
                <a:spcPts val="4368"/>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90625"/>
            <a:ext cx="11537528" cy="1209675"/>
          </a:xfrm>
          <a:prstGeom prst="rect">
            <a:avLst/>
          </a:prstGeom>
        </p:spPr>
        <p:txBody>
          <a:bodyPr anchor="t" rtlCol="false" tIns="0" lIns="0" bIns="0" rIns="0">
            <a:spAutoFit/>
          </a:bodyPr>
          <a:lstStyle/>
          <a:p>
            <a:pPr>
              <a:lnSpc>
                <a:spcPts val="9000"/>
              </a:lnSpc>
            </a:pPr>
            <a:r>
              <a:rPr lang="en-US" sz="9000">
                <a:solidFill>
                  <a:srgbClr val="2E2E2E"/>
                </a:solidFill>
                <a:latin typeface="Proxima Nova Bold"/>
              </a:rPr>
              <a:t>SPECIFICATIONS</a:t>
            </a:r>
          </a:p>
        </p:txBody>
      </p:sp>
      <p:sp>
        <p:nvSpPr>
          <p:cNvPr name="TextBox 5" id="5"/>
          <p:cNvSpPr txBox="true"/>
          <p:nvPr/>
        </p:nvSpPr>
        <p:spPr>
          <a:xfrm rot="0">
            <a:off x="2715437" y="3407400"/>
            <a:ext cx="13581489" cy="5239521"/>
          </a:xfrm>
          <a:prstGeom prst="rect">
            <a:avLst/>
          </a:prstGeom>
        </p:spPr>
        <p:txBody>
          <a:bodyPr anchor="t" rtlCol="false" tIns="0" lIns="0" bIns="0" rIns="0">
            <a:spAutoFit/>
          </a:bodyPr>
          <a:lstStyle/>
          <a:p>
            <a:pPr>
              <a:lnSpc>
                <a:spcPts val="4800"/>
              </a:lnSpc>
            </a:pPr>
            <a:r>
              <a:rPr lang="en-US" sz="3000">
                <a:solidFill>
                  <a:srgbClr val="000000"/>
                </a:solidFill>
                <a:latin typeface="Proxima Nova Bold"/>
              </a:rPr>
              <a:t>Displacement.   </a:t>
            </a:r>
            <a:r>
              <a:rPr lang="en-US" sz="3000">
                <a:solidFill>
                  <a:srgbClr val="000000"/>
                </a:solidFill>
                <a:latin typeface="Proxima Nova"/>
              </a:rPr>
              <a:t>5650 tons</a:t>
            </a:r>
          </a:p>
          <a:p>
            <a:pPr>
              <a:lnSpc>
                <a:spcPts val="4800"/>
              </a:lnSpc>
            </a:pPr>
            <a:r>
              <a:rPr lang="en-US" sz="3000">
                <a:solidFill>
                  <a:srgbClr val="000000"/>
                </a:solidFill>
                <a:latin typeface="Proxima Nova Bold"/>
              </a:rPr>
              <a:t>Length.   </a:t>
            </a:r>
            <a:r>
              <a:rPr lang="en-US" sz="3000">
                <a:solidFill>
                  <a:srgbClr val="000000"/>
                </a:solidFill>
                <a:latin typeface="Proxima Nova"/>
              </a:rPr>
              <a:t>125 m (410 ft)</a:t>
            </a:r>
          </a:p>
          <a:p>
            <a:pPr>
              <a:lnSpc>
                <a:spcPts val="4800"/>
              </a:lnSpc>
            </a:pPr>
            <a:r>
              <a:rPr lang="en-US" sz="3000">
                <a:solidFill>
                  <a:srgbClr val="000000"/>
                </a:solidFill>
                <a:latin typeface="Proxima Nova Bold"/>
              </a:rPr>
              <a:t>Beam.   </a:t>
            </a:r>
            <a:r>
              <a:rPr lang="en-US" sz="3000">
                <a:solidFill>
                  <a:srgbClr val="000000"/>
                </a:solidFill>
                <a:latin typeface="Proxima Nova"/>
              </a:rPr>
              <a:t>17.5 m (57 ft)</a:t>
            </a:r>
          </a:p>
          <a:p>
            <a:pPr>
              <a:lnSpc>
                <a:spcPts val="4800"/>
              </a:lnSpc>
            </a:pPr>
            <a:r>
              <a:rPr lang="en-US" sz="3000">
                <a:solidFill>
                  <a:srgbClr val="000000"/>
                </a:solidFill>
                <a:latin typeface="Proxima Nova Bold"/>
              </a:rPr>
              <a:t>Draught.   </a:t>
            </a:r>
            <a:r>
              <a:rPr lang="en-US" sz="3000">
                <a:solidFill>
                  <a:srgbClr val="000000"/>
                </a:solidFill>
                <a:latin typeface="Proxima Nova"/>
              </a:rPr>
              <a:t>4 m (13 ft)</a:t>
            </a:r>
          </a:p>
          <a:p>
            <a:pPr>
              <a:lnSpc>
                <a:spcPts val="4800"/>
              </a:lnSpc>
            </a:pPr>
            <a:r>
              <a:rPr lang="en-US" sz="3000">
                <a:solidFill>
                  <a:srgbClr val="000000"/>
                </a:solidFill>
                <a:latin typeface="Proxima Nova Bold"/>
              </a:rPr>
              <a:t>Propulsion.   </a:t>
            </a:r>
            <a:r>
              <a:rPr lang="en-US" sz="3000">
                <a:solidFill>
                  <a:srgbClr val="000000"/>
                </a:solidFill>
                <a:latin typeface="Proxima Nova"/>
              </a:rPr>
              <a:t>Kirloskar PA6 STC engines</a:t>
            </a:r>
          </a:p>
          <a:p>
            <a:pPr>
              <a:lnSpc>
                <a:spcPts val="4800"/>
              </a:lnSpc>
            </a:pPr>
            <a:r>
              <a:rPr lang="en-US" sz="3000">
                <a:solidFill>
                  <a:srgbClr val="000000"/>
                </a:solidFill>
                <a:latin typeface="Proxima Nova Bold"/>
              </a:rPr>
              <a:t>Speed.   </a:t>
            </a:r>
            <a:r>
              <a:rPr lang="en-US" sz="3000">
                <a:solidFill>
                  <a:srgbClr val="000000"/>
                </a:solidFill>
                <a:latin typeface="Proxima Nova"/>
              </a:rPr>
              <a:t>16 kn (30 km/h; 18 mph)</a:t>
            </a:r>
          </a:p>
          <a:p>
            <a:pPr>
              <a:lnSpc>
                <a:spcPts val="4800"/>
              </a:lnSpc>
            </a:pPr>
            <a:r>
              <a:rPr lang="en-US" sz="3000">
                <a:solidFill>
                  <a:srgbClr val="000000"/>
                </a:solidFill>
                <a:latin typeface="Proxima Nova Bold"/>
              </a:rPr>
              <a:t>Troops.   </a:t>
            </a:r>
            <a:r>
              <a:rPr lang="en-US" sz="3000">
                <a:solidFill>
                  <a:srgbClr val="000000"/>
                </a:solidFill>
                <a:latin typeface="Proxima Nova"/>
              </a:rPr>
              <a:t>500</a:t>
            </a:r>
          </a:p>
          <a:p>
            <a:pPr>
              <a:lnSpc>
                <a:spcPts val="4800"/>
              </a:lnSpc>
            </a:pPr>
            <a:r>
              <a:rPr lang="en-US" sz="3000">
                <a:solidFill>
                  <a:srgbClr val="000000"/>
                </a:solidFill>
                <a:latin typeface="Proxima Nova Bold"/>
              </a:rPr>
              <a:t>Crew.   </a:t>
            </a:r>
            <a:r>
              <a:rPr lang="en-US" sz="3000">
                <a:solidFill>
                  <a:srgbClr val="000000"/>
                </a:solidFill>
                <a:latin typeface="Proxima Nova"/>
              </a:rPr>
              <a:t>11 officers, 145 sailors</a:t>
            </a:r>
          </a:p>
          <a:p>
            <a:pPr>
              <a:lnSpc>
                <a:spcPts val="2908"/>
              </a:lnSpc>
            </a:pPr>
          </a:p>
        </p:txBody>
      </p:sp>
      <p:sp>
        <p:nvSpPr>
          <p:cNvPr name="Freeform 6" id="6"/>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1745137" y="6084298"/>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45964" y="2457253"/>
            <a:ext cx="9149758" cy="5998311"/>
            <a:chOff x="0" y="0"/>
            <a:chExt cx="12199677" cy="7997749"/>
          </a:xfrm>
        </p:grpSpPr>
        <p:pic>
          <p:nvPicPr>
            <p:cNvPr name="Picture 4" id="4"/>
            <p:cNvPicPr>
              <a:picLocks noChangeAspect="true"/>
            </p:cNvPicPr>
            <p:nvPr/>
          </p:nvPicPr>
          <p:blipFill>
            <a:blip r:embed="rId4"/>
            <a:srcRect l="7212" t="0" r="7212" b="0"/>
            <a:stretch>
              <a:fillRect/>
            </a:stretch>
          </p:blipFill>
          <p:spPr>
            <a:xfrm flipH="false" flipV="false">
              <a:off x="0" y="0"/>
              <a:ext cx="12199677" cy="7997749"/>
            </a:xfrm>
            <a:prstGeom prst="rect">
              <a:avLst/>
            </a:prstGeom>
          </p:spPr>
        </p:pic>
      </p:grpSp>
      <p:sp>
        <p:nvSpPr>
          <p:cNvPr name="TextBox 5" id="5"/>
          <p:cNvSpPr txBox="true"/>
          <p:nvPr/>
        </p:nvSpPr>
        <p:spPr>
          <a:xfrm rot="0">
            <a:off x="1028700" y="1626730"/>
            <a:ext cx="11339643" cy="1209675"/>
          </a:xfrm>
          <a:prstGeom prst="rect">
            <a:avLst/>
          </a:prstGeom>
        </p:spPr>
        <p:txBody>
          <a:bodyPr anchor="t" rtlCol="false" tIns="0" lIns="0" bIns="0" rIns="0">
            <a:spAutoFit/>
          </a:bodyPr>
          <a:lstStyle/>
          <a:p>
            <a:pPr>
              <a:lnSpc>
                <a:spcPts val="9000"/>
              </a:lnSpc>
            </a:pPr>
            <a:r>
              <a:rPr lang="en-US" sz="9000">
                <a:solidFill>
                  <a:srgbClr val="2E2E2E"/>
                </a:solidFill>
                <a:latin typeface="Proxima Nova Bold"/>
              </a:rPr>
              <a:t>ICGS SAGAR</a:t>
            </a:r>
          </a:p>
        </p:txBody>
      </p:sp>
      <p:sp>
        <p:nvSpPr>
          <p:cNvPr name="TextBox 6" id="6"/>
          <p:cNvSpPr txBox="true"/>
          <p:nvPr/>
        </p:nvSpPr>
        <p:spPr>
          <a:xfrm rot="0">
            <a:off x="1028700" y="3468966"/>
            <a:ext cx="6008785" cy="4928372"/>
          </a:xfrm>
          <a:prstGeom prst="rect">
            <a:avLst/>
          </a:prstGeom>
        </p:spPr>
        <p:txBody>
          <a:bodyPr anchor="t" rtlCol="false" tIns="0" lIns="0" bIns="0" rIns="0">
            <a:spAutoFit/>
          </a:bodyPr>
          <a:lstStyle/>
          <a:p>
            <a:pPr>
              <a:lnSpc>
                <a:spcPts val="4368"/>
              </a:lnSpc>
            </a:pPr>
            <a:r>
              <a:rPr lang="en-US" sz="2729">
                <a:solidFill>
                  <a:srgbClr val="2E2E2E"/>
                </a:solidFill>
                <a:latin typeface="Proxima Nova"/>
              </a:rPr>
              <a:t>•ICGS Sagar is an offshore patrol vessel (OPV) of the Indian Coast Guard. It is part of the Sagar-class OPVs and serves as a versatile platform for maritime security and surveillance operations.</a:t>
            </a:r>
          </a:p>
          <a:p>
            <a:pPr>
              <a:lnSpc>
                <a:spcPts val="4368"/>
              </a:lnSpc>
            </a:pPr>
            <a:r>
              <a:rPr lang="en-US" sz="2729">
                <a:solidFill>
                  <a:srgbClr val="2E2E2E"/>
                </a:solidFill>
                <a:latin typeface="Proxima Nova"/>
              </a:rPr>
              <a:t>•ICGS Sagar is armed with medium and light machine guns for self-defense and maritime law enforcement purposes.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9479148" y="-2100082"/>
            <a:ext cx="17617704" cy="17617704"/>
          </a:xfrm>
          <a:custGeom>
            <a:avLst/>
            <a:gdLst/>
            <a:ahLst/>
            <a:cxnLst/>
            <a:rect r="r" b="b" t="t" l="l"/>
            <a:pathLst>
              <a:path h="17617704" w="17617704">
                <a:moveTo>
                  <a:pt x="0" y="0"/>
                </a:moveTo>
                <a:lnTo>
                  <a:pt x="17617704" y="0"/>
                </a:lnTo>
                <a:lnTo>
                  <a:pt x="17617704"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7346754" y="-3257681"/>
            <a:ext cx="12794948" cy="8828634"/>
          </a:xfrm>
          <a:custGeom>
            <a:avLst/>
            <a:gdLst/>
            <a:ahLst/>
            <a:cxnLst/>
            <a:rect r="r" b="b" t="t" l="l"/>
            <a:pathLst>
              <a:path h="8828634" w="12794948">
                <a:moveTo>
                  <a:pt x="0" y="0"/>
                </a:moveTo>
                <a:lnTo>
                  <a:pt x="12794948" y="0"/>
                </a:lnTo>
                <a:lnTo>
                  <a:pt x="12794948" y="8828634"/>
                </a:lnTo>
                <a:lnTo>
                  <a:pt x="0" y="8828634"/>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221385"/>
            <a:ext cx="11203372" cy="1209675"/>
          </a:xfrm>
          <a:prstGeom prst="rect">
            <a:avLst/>
          </a:prstGeom>
        </p:spPr>
        <p:txBody>
          <a:bodyPr anchor="t" rtlCol="false" tIns="0" lIns="0" bIns="0" rIns="0">
            <a:spAutoFit/>
          </a:bodyPr>
          <a:lstStyle/>
          <a:p>
            <a:pPr>
              <a:lnSpc>
                <a:spcPts val="9000"/>
              </a:lnSpc>
            </a:pPr>
            <a:r>
              <a:rPr lang="en-US" sz="9000">
                <a:solidFill>
                  <a:srgbClr val="2E2E2E"/>
                </a:solidFill>
                <a:latin typeface="Proxima Nova Bold"/>
              </a:rPr>
              <a:t>SPECIFICATIONS</a:t>
            </a:r>
          </a:p>
        </p:txBody>
      </p:sp>
      <p:sp>
        <p:nvSpPr>
          <p:cNvPr name="TextBox 5" id="5"/>
          <p:cNvSpPr txBox="true"/>
          <p:nvPr/>
        </p:nvSpPr>
        <p:spPr>
          <a:xfrm rot="0">
            <a:off x="3387824" y="3047269"/>
            <a:ext cx="14900176" cy="4847575"/>
          </a:xfrm>
          <a:prstGeom prst="rect">
            <a:avLst/>
          </a:prstGeom>
        </p:spPr>
        <p:txBody>
          <a:bodyPr anchor="t" rtlCol="false" tIns="0" lIns="0" bIns="0" rIns="0">
            <a:spAutoFit/>
          </a:bodyPr>
          <a:lstStyle/>
          <a:p>
            <a:pPr>
              <a:lnSpc>
                <a:spcPts val="4800"/>
              </a:lnSpc>
            </a:pPr>
            <a:r>
              <a:rPr lang="en-US" sz="3000">
                <a:solidFill>
                  <a:srgbClr val="000000"/>
                </a:solidFill>
                <a:latin typeface="Proxima Nova Bold"/>
              </a:rPr>
              <a:t>Displacement.   </a:t>
            </a:r>
            <a:r>
              <a:rPr lang="en-US" sz="3000">
                <a:solidFill>
                  <a:srgbClr val="000000"/>
                </a:solidFill>
                <a:latin typeface="Proxima Nova"/>
              </a:rPr>
              <a:t>1,800 t (1,800 long tons)</a:t>
            </a:r>
          </a:p>
          <a:p>
            <a:pPr>
              <a:lnSpc>
                <a:spcPts val="4800"/>
              </a:lnSpc>
            </a:pPr>
            <a:r>
              <a:rPr lang="en-US" sz="3000">
                <a:solidFill>
                  <a:srgbClr val="000000"/>
                </a:solidFill>
                <a:latin typeface="Proxima Nova Bold"/>
              </a:rPr>
              <a:t>Length.   </a:t>
            </a:r>
            <a:r>
              <a:rPr lang="en-US" sz="3000">
                <a:solidFill>
                  <a:srgbClr val="000000"/>
                </a:solidFill>
                <a:latin typeface="Proxima Nova"/>
              </a:rPr>
              <a:t>102 m (334 ft 8 in)</a:t>
            </a:r>
          </a:p>
          <a:p>
            <a:pPr>
              <a:lnSpc>
                <a:spcPts val="4800"/>
              </a:lnSpc>
            </a:pPr>
            <a:r>
              <a:rPr lang="en-US" sz="3000">
                <a:solidFill>
                  <a:srgbClr val="000000"/>
                </a:solidFill>
                <a:latin typeface="Proxima Nova Bold"/>
              </a:rPr>
              <a:t>Beam.   </a:t>
            </a:r>
            <a:r>
              <a:rPr lang="en-US" sz="3000">
                <a:solidFill>
                  <a:srgbClr val="000000"/>
                </a:solidFill>
                <a:latin typeface="Proxima Nova"/>
              </a:rPr>
              <a:t>11.5 m (37 ft 9 in)</a:t>
            </a:r>
          </a:p>
          <a:p>
            <a:pPr>
              <a:lnSpc>
                <a:spcPts val="4800"/>
              </a:lnSpc>
            </a:pPr>
            <a:r>
              <a:rPr lang="en-US" sz="3000">
                <a:solidFill>
                  <a:srgbClr val="000000"/>
                </a:solidFill>
                <a:latin typeface="Proxima Nova Bold"/>
              </a:rPr>
              <a:t>Draught.   </a:t>
            </a:r>
            <a:r>
              <a:rPr lang="en-US" sz="3000">
                <a:solidFill>
                  <a:srgbClr val="000000"/>
                </a:solidFill>
                <a:latin typeface="Proxima Nova"/>
              </a:rPr>
              <a:t>3.4 m (11 ft 2 in)</a:t>
            </a:r>
          </a:p>
          <a:p>
            <a:pPr>
              <a:lnSpc>
                <a:spcPts val="4800"/>
              </a:lnSpc>
            </a:pPr>
            <a:r>
              <a:rPr lang="en-US" sz="3000">
                <a:solidFill>
                  <a:srgbClr val="000000"/>
                </a:solidFill>
                <a:latin typeface="Proxima Nova Bold"/>
              </a:rPr>
              <a:t>Propulsion.   </a:t>
            </a:r>
            <a:r>
              <a:rPr lang="en-US" sz="3000">
                <a:solidFill>
                  <a:srgbClr val="000000"/>
                </a:solidFill>
                <a:latin typeface="Proxima Nova"/>
              </a:rPr>
              <a:t>2 x SEMT Pielstick 16 PA6V280 (4,707 kW or 6,312 hp each) diesel engines</a:t>
            </a:r>
          </a:p>
          <a:p>
            <a:pPr>
              <a:lnSpc>
                <a:spcPts val="4800"/>
              </a:lnSpc>
            </a:pPr>
            <a:r>
              <a:rPr lang="en-US" sz="3000">
                <a:solidFill>
                  <a:srgbClr val="000000"/>
                </a:solidFill>
                <a:latin typeface="Proxima Nova Bold"/>
              </a:rPr>
              <a:t>Speed.   </a:t>
            </a:r>
            <a:r>
              <a:rPr lang="en-US" sz="3000">
                <a:solidFill>
                  <a:srgbClr val="000000"/>
                </a:solidFill>
                <a:latin typeface="Proxima Nova"/>
              </a:rPr>
              <a:t>22 knots (41 km/h; 25 mph)</a:t>
            </a:r>
          </a:p>
          <a:p>
            <a:pPr>
              <a:lnSpc>
                <a:spcPts val="4800"/>
              </a:lnSpc>
            </a:pPr>
            <a:r>
              <a:rPr lang="en-US" sz="3000">
                <a:solidFill>
                  <a:srgbClr val="000000"/>
                </a:solidFill>
                <a:latin typeface="Proxima Nova Bold"/>
              </a:rPr>
              <a:t>Complement.   </a:t>
            </a:r>
            <a:r>
              <a:rPr lang="en-US" sz="3000">
                <a:solidFill>
                  <a:srgbClr val="000000"/>
                </a:solidFill>
                <a:latin typeface="Proxima Nova"/>
              </a:rPr>
              <a:t>15 officers and 113 sailors</a:t>
            </a:r>
          </a:p>
          <a:p>
            <a:pPr>
              <a:lnSpc>
                <a:spcPts val="4800"/>
              </a:lnSpc>
            </a:pPr>
          </a:p>
        </p:txBody>
      </p:sp>
      <p:sp>
        <p:nvSpPr>
          <p:cNvPr name="Freeform 6" id="6"/>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90625"/>
            <a:ext cx="12499902" cy="2352675"/>
          </a:xfrm>
          <a:prstGeom prst="rect">
            <a:avLst/>
          </a:prstGeom>
        </p:spPr>
        <p:txBody>
          <a:bodyPr anchor="t" rtlCol="false" tIns="0" lIns="0" bIns="0" rIns="0">
            <a:spAutoFit/>
          </a:bodyPr>
          <a:lstStyle/>
          <a:p>
            <a:pPr>
              <a:lnSpc>
                <a:spcPts val="9000"/>
              </a:lnSpc>
            </a:pPr>
            <a:r>
              <a:rPr lang="en-US" sz="9000">
                <a:solidFill>
                  <a:srgbClr val="2E2E2E"/>
                </a:solidFill>
                <a:latin typeface="Proxima Nova Bold"/>
              </a:rPr>
              <a:t>ARMY FAST PATROL BOATS</a:t>
            </a:r>
          </a:p>
        </p:txBody>
      </p:sp>
      <p:sp>
        <p:nvSpPr>
          <p:cNvPr name="Freeform 5" id="5"/>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276410" y="3991447"/>
            <a:ext cx="6352091" cy="4238036"/>
          </a:xfrm>
          <a:custGeom>
            <a:avLst/>
            <a:gdLst/>
            <a:ahLst/>
            <a:cxnLst/>
            <a:rect r="r" b="b" t="t" l="l"/>
            <a:pathLst>
              <a:path h="4238036" w="6352091">
                <a:moveTo>
                  <a:pt x="0" y="0"/>
                </a:moveTo>
                <a:lnTo>
                  <a:pt x="6352091" y="0"/>
                </a:lnTo>
                <a:lnTo>
                  <a:pt x="6352091" y="4238036"/>
                </a:lnTo>
                <a:lnTo>
                  <a:pt x="0" y="4238036"/>
                </a:lnTo>
                <a:lnTo>
                  <a:pt x="0" y="0"/>
                </a:lnTo>
                <a:close/>
              </a:path>
            </a:pathLst>
          </a:custGeom>
          <a:blipFill>
            <a:blip r:embed="rId8"/>
            <a:stretch>
              <a:fillRect l="0" t="0" r="0" b="0"/>
            </a:stretch>
          </a:blipFill>
        </p:spPr>
      </p:sp>
      <p:sp>
        <p:nvSpPr>
          <p:cNvPr name="TextBox 7" id="7"/>
          <p:cNvSpPr txBox="true"/>
          <p:nvPr/>
        </p:nvSpPr>
        <p:spPr>
          <a:xfrm rot="0">
            <a:off x="1028700" y="4427288"/>
            <a:ext cx="10247710" cy="3271104"/>
          </a:xfrm>
          <a:prstGeom prst="rect">
            <a:avLst/>
          </a:prstGeom>
        </p:spPr>
        <p:txBody>
          <a:bodyPr anchor="t" rtlCol="false" tIns="0" lIns="0" bIns="0" rIns="0">
            <a:spAutoFit/>
          </a:bodyPr>
          <a:lstStyle/>
          <a:p>
            <a:pPr>
              <a:lnSpc>
                <a:spcPts val="4368"/>
              </a:lnSpc>
            </a:pPr>
            <a:r>
              <a:rPr lang="en-US" sz="2729">
                <a:solidFill>
                  <a:srgbClr val="000000"/>
                </a:solidFill>
                <a:latin typeface="Proxima Nova"/>
              </a:rPr>
              <a:t>• the fast patrol boats will be commitioned by the Indian Army in high altitude regions of Leh and Ladakh</a:t>
            </a:r>
          </a:p>
          <a:p>
            <a:pPr>
              <a:lnSpc>
                <a:spcPts val="4368"/>
              </a:lnSpc>
            </a:pPr>
            <a:r>
              <a:rPr lang="en-US" sz="2729">
                <a:solidFill>
                  <a:srgbClr val="000000"/>
                </a:solidFill>
                <a:latin typeface="Proxima Nova"/>
              </a:rPr>
              <a:t>• they have a operating speed of 35 to 40 knots and are armed with two heavy machine guns.</a:t>
            </a:r>
          </a:p>
          <a:p>
            <a:pPr>
              <a:lnSpc>
                <a:spcPts val="4368"/>
              </a:lnSpc>
            </a:pPr>
            <a:r>
              <a:rPr lang="en-US" sz="2729">
                <a:solidFill>
                  <a:srgbClr val="000000"/>
                </a:solidFill>
                <a:latin typeface="Proxima Nova"/>
              </a:rPr>
              <a:t>• these fast patrol vessels are being manufactured using futuristic manufacturing methods and are made of mould based fibre. </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57474" y="2417036"/>
            <a:ext cx="8701826" cy="6526370"/>
          </a:xfrm>
          <a:custGeom>
            <a:avLst/>
            <a:gdLst/>
            <a:ahLst/>
            <a:cxnLst/>
            <a:rect r="r" b="b" t="t" l="l"/>
            <a:pathLst>
              <a:path h="6526370" w="8701826">
                <a:moveTo>
                  <a:pt x="0" y="0"/>
                </a:moveTo>
                <a:lnTo>
                  <a:pt x="8701826" y="0"/>
                </a:lnTo>
                <a:lnTo>
                  <a:pt x="8701826" y="6526370"/>
                </a:lnTo>
                <a:lnTo>
                  <a:pt x="0" y="6526370"/>
                </a:lnTo>
                <a:lnTo>
                  <a:pt x="0" y="0"/>
                </a:lnTo>
                <a:close/>
              </a:path>
            </a:pathLst>
          </a:custGeom>
          <a:blipFill>
            <a:blip r:embed="rId2"/>
            <a:stretch>
              <a:fillRect l="0" t="0" r="0" b="0"/>
            </a:stretch>
          </a:blipFill>
        </p:spPr>
      </p:sp>
      <p:sp>
        <p:nvSpPr>
          <p:cNvPr name="TextBox 3" id="3"/>
          <p:cNvSpPr txBox="true"/>
          <p:nvPr/>
        </p:nvSpPr>
        <p:spPr>
          <a:xfrm rot="0">
            <a:off x="1028700" y="577116"/>
            <a:ext cx="9697370" cy="1566490"/>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SPECIFICATIONS</a:t>
            </a:r>
          </a:p>
        </p:txBody>
      </p:sp>
      <p:sp>
        <p:nvSpPr>
          <p:cNvPr name="TextBox 4" id="4"/>
          <p:cNvSpPr txBox="true"/>
          <p:nvPr/>
        </p:nvSpPr>
        <p:spPr>
          <a:xfrm rot="0">
            <a:off x="1028700" y="2762993"/>
            <a:ext cx="9697370" cy="2380507"/>
          </a:xfrm>
          <a:prstGeom prst="rect">
            <a:avLst/>
          </a:prstGeom>
        </p:spPr>
        <p:txBody>
          <a:bodyPr anchor="t" rtlCol="false" tIns="0" lIns="0" bIns="0" rIns="0">
            <a:spAutoFit/>
          </a:bodyPr>
          <a:lstStyle/>
          <a:p>
            <a:pPr>
              <a:lnSpc>
                <a:spcPts val="4759"/>
              </a:lnSpc>
            </a:pPr>
            <a:r>
              <a:rPr lang="en-US" sz="3399">
                <a:solidFill>
                  <a:srgbClr val="000000"/>
                </a:solidFill>
                <a:latin typeface="Canva Sans"/>
              </a:rPr>
              <a:t>Length : 35 m</a:t>
            </a:r>
          </a:p>
          <a:p>
            <a:pPr>
              <a:lnSpc>
                <a:spcPts val="4759"/>
              </a:lnSpc>
            </a:pPr>
            <a:r>
              <a:rPr lang="en-US" sz="3399">
                <a:solidFill>
                  <a:srgbClr val="000000"/>
                </a:solidFill>
                <a:latin typeface="Canva Sans"/>
              </a:rPr>
              <a:t>Maximum speed : 35 to 40 knots</a:t>
            </a:r>
          </a:p>
          <a:p>
            <a:pPr>
              <a:lnSpc>
                <a:spcPts val="4759"/>
              </a:lnSpc>
            </a:pPr>
            <a:r>
              <a:rPr lang="en-US" sz="3399">
                <a:solidFill>
                  <a:srgbClr val="000000"/>
                </a:solidFill>
                <a:latin typeface="Canva Sans"/>
              </a:rPr>
              <a:t>Armaments: 2 heavy machine guns</a:t>
            </a:r>
          </a:p>
          <a:p>
            <a:pPr algn="ctr">
              <a:lnSpc>
                <a:spcPts val="4759"/>
              </a:lnSpc>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43367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47513" y="3761569"/>
            <a:ext cx="9778772" cy="1798153"/>
          </a:xfrm>
          <a:prstGeom prst="rect">
            <a:avLst/>
          </a:prstGeom>
        </p:spPr>
        <p:txBody>
          <a:bodyPr anchor="t" rtlCol="false" tIns="0" lIns="0" bIns="0" rIns="0">
            <a:spAutoFit/>
          </a:bodyPr>
          <a:lstStyle/>
          <a:p>
            <a:pPr>
              <a:lnSpc>
                <a:spcPts val="13478"/>
              </a:lnSpc>
            </a:pPr>
            <a:r>
              <a:rPr lang="en-US" sz="13614">
                <a:solidFill>
                  <a:srgbClr val="2E2E2E"/>
                </a:solidFill>
                <a:latin typeface="Proxima Nova Bold"/>
              </a:rPr>
              <a:t>THANKYOU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8045301" y="-10651042"/>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THE MODERNISATION PROJECT</a:t>
            </a:r>
          </a:p>
        </p:txBody>
      </p:sp>
      <p:sp>
        <p:nvSpPr>
          <p:cNvPr name="TextBox 5" id="5"/>
          <p:cNvSpPr txBox="true"/>
          <p:nvPr/>
        </p:nvSpPr>
        <p:spPr>
          <a:xfrm rot="0">
            <a:off x="797426" y="1911079"/>
            <a:ext cx="16693148" cy="476250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Phases 1 and 2 of the Modernization Project were commissioned on May 21st, 2011</a:t>
            </a:r>
          </a:p>
          <a:p>
            <a:pPr marL="647697" indent="-323848" lvl="1">
              <a:lnSpc>
                <a:spcPts val="4799"/>
              </a:lnSpc>
              <a:buFont typeface="Arial"/>
              <a:buChar char="•"/>
            </a:pPr>
            <a:r>
              <a:rPr lang="en-US" sz="2999">
                <a:solidFill>
                  <a:srgbClr val="2E2E2E"/>
                </a:solidFill>
                <a:latin typeface="Proxima Nova"/>
              </a:rPr>
              <a:t>capable of docking 120-meter vessels weighing up to 6,000 tons</a:t>
            </a:r>
          </a:p>
          <a:p>
            <a:pPr marL="647697" indent="-323848" lvl="1">
              <a:lnSpc>
                <a:spcPts val="4799"/>
              </a:lnSpc>
              <a:buFont typeface="Arial"/>
              <a:buChar char="•"/>
            </a:pPr>
            <a:r>
              <a:rPr lang="en-US" sz="2999">
                <a:solidFill>
                  <a:srgbClr val="2E2E2E"/>
                </a:solidFill>
                <a:latin typeface="Proxima Nova"/>
              </a:rPr>
              <a:t>Ship Transfer Area spanning approximately 13,600 square meters</a:t>
            </a:r>
          </a:p>
          <a:p>
            <a:pPr marL="647697" indent="-323848" lvl="1">
              <a:lnSpc>
                <a:spcPts val="4799"/>
              </a:lnSpc>
              <a:buFont typeface="Arial"/>
              <a:buChar char="•"/>
            </a:pPr>
            <a:r>
              <a:rPr lang="en-US" sz="2999">
                <a:solidFill>
                  <a:srgbClr val="2E2E2E"/>
                </a:solidFill>
                <a:latin typeface="Proxima Nova"/>
              </a:rPr>
              <a:t>India's first defense shipyard equipped with a modern shiplift facility for launching and docking ships</a:t>
            </a:r>
          </a:p>
          <a:p>
            <a:pPr>
              <a:lnSpc>
                <a:spcPts val="4799"/>
              </a:lnSpc>
            </a:pPr>
            <a:r>
              <a:rPr lang="en-US" sz="2999">
                <a:solidFill>
                  <a:srgbClr val="2E2E2E"/>
                </a:solidFill>
                <a:latin typeface="Proxima Nova"/>
              </a:rPr>
              <a:t>Upon completion of the project it is expected that:</a:t>
            </a:r>
          </a:p>
          <a:p>
            <a:pPr marL="647697" indent="-323848" lvl="1">
              <a:lnSpc>
                <a:spcPts val="4799"/>
              </a:lnSpc>
              <a:buFont typeface="Arial"/>
              <a:buChar char="•"/>
            </a:pPr>
            <a:r>
              <a:rPr lang="en-US" sz="2999">
                <a:solidFill>
                  <a:srgbClr val="2E2E2E"/>
                </a:solidFill>
                <a:latin typeface="Proxima Nova"/>
              </a:rPr>
              <a:t>Shipyard's capacity for fabricating steel, aluminum, and GRP hull vessels will nearly triple</a:t>
            </a:r>
          </a:p>
          <a:p>
            <a:pPr marL="647697" indent="-323848" lvl="1">
              <a:lnSpc>
                <a:spcPts val="4799"/>
              </a:lnSpc>
              <a:buFont typeface="Arial"/>
              <a:buChar char="•"/>
            </a:pPr>
            <a:r>
              <a:rPr lang="en-US" sz="2999">
                <a:solidFill>
                  <a:srgbClr val="2E2E2E"/>
                </a:solidFill>
                <a:latin typeface="Proxima Nova"/>
              </a:rPr>
              <a:t>ship repair segment will experience a substantial increase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646122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297701" y="384797"/>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STRENGTHS</a:t>
            </a:r>
          </a:p>
        </p:txBody>
      </p:sp>
      <p:sp>
        <p:nvSpPr>
          <p:cNvPr name="TextBox 6" id="6"/>
          <p:cNvSpPr txBox="true"/>
          <p:nvPr/>
        </p:nvSpPr>
        <p:spPr>
          <a:xfrm rot="0">
            <a:off x="797426" y="1911079"/>
            <a:ext cx="16693148" cy="716280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Proxima Nova"/>
              </a:rPr>
              <a:t> ISO 9001:2015 certified</a:t>
            </a:r>
          </a:p>
          <a:p>
            <a:pPr marL="647697" indent="-323848" lvl="1">
              <a:lnSpc>
                <a:spcPts val="4799"/>
              </a:lnSpc>
              <a:buFont typeface="Arial"/>
              <a:buChar char="•"/>
            </a:pPr>
            <a:r>
              <a:rPr lang="en-US" sz="2999">
                <a:solidFill>
                  <a:srgbClr val="2E2E2E"/>
                </a:solidFill>
                <a:latin typeface="Proxima Nova"/>
              </a:rPr>
              <a:t>world-class CAD/CAM facility utilizing the Tribon</a:t>
            </a:r>
          </a:p>
          <a:p>
            <a:pPr marL="647697" indent="-323848" lvl="1">
              <a:lnSpc>
                <a:spcPts val="4799"/>
              </a:lnSpc>
              <a:buFont typeface="Arial"/>
              <a:buChar char="•"/>
            </a:pPr>
            <a:r>
              <a:rPr lang="en-US" sz="2999">
                <a:solidFill>
                  <a:srgbClr val="2E2E2E"/>
                </a:solidFill>
                <a:latin typeface="Proxima Nova"/>
              </a:rPr>
              <a:t>ERP-enabled management system integrated with design and planning applications, facilitating effective database management, project monitoring, and control</a:t>
            </a:r>
          </a:p>
          <a:p>
            <a:pPr marL="647697" indent="-323848" lvl="1">
              <a:lnSpc>
                <a:spcPts val="4799"/>
              </a:lnSpc>
              <a:buFont typeface="Arial"/>
              <a:buChar char="•"/>
            </a:pPr>
            <a:r>
              <a:rPr lang="en-US" sz="2999">
                <a:solidFill>
                  <a:srgbClr val="2E2E2E"/>
                </a:solidFill>
                <a:latin typeface="Proxima Nova"/>
              </a:rPr>
              <a:t>state-of-the-art Shift Lift facility capable of accommodating vessels weighing up to 6000 tonnes</a:t>
            </a:r>
          </a:p>
          <a:p>
            <a:pPr marL="647697" indent="-323848" lvl="1">
              <a:lnSpc>
                <a:spcPts val="4799"/>
              </a:lnSpc>
              <a:buFont typeface="Arial"/>
              <a:buChar char="•"/>
            </a:pPr>
            <a:r>
              <a:rPr lang="en-US" sz="2999">
                <a:solidFill>
                  <a:srgbClr val="2E2E2E"/>
                </a:solidFill>
                <a:latin typeface="Proxima Nova"/>
              </a:rPr>
              <a:t>modern steel preparation shop equipped with </a:t>
            </a:r>
          </a:p>
          <a:p>
            <a:pPr marL="1295394" indent="-431798" lvl="2">
              <a:lnSpc>
                <a:spcPts val="4799"/>
              </a:lnSpc>
              <a:buFont typeface="Arial"/>
              <a:buChar char="⚬"/>
            </a:pPr>
            <a:r>
              <a:rPr lang="en-US" sz="2999">
                <a:solidFill>
                  <a:srgbClr val="2E2E2E"/>
                </a:solidFill>
                <a:latin typeface="Proxima Nova"/>
              </a:rPr>
              <a:t>CNC plate-cutting machines</a:t>
            </a:r>
          </a:p>
          <a:p>
            <a:pPr marL="1295394" indent="-431798" lvl="2">
              <a:lnSpc>
                <a:spcPts val="4799"/>
              </a:lnSpc>
              <a:buFont typeface="Arial"/>
              <a:buChar char="⚬"/>
            </a:pPr>
            <a:r>
              <a:rPr lang="en-US" sz="2999">
                <a:solidFill>
                  <a:srgbClr val="2E2E2E"/>
                </a:solidFill>
                <a:latin typeface="Proxima Nova"/>
              </a:rPr>
              <a:t>automatic shot blasting equipment</a:t>
            </a:r>
          </a:p>
          <a:p>
            <a:pPr marL="1295394" indent="-431798" lvl="2">
              <a:lnSpc>
                <a:spcPts val="4799"/>
              </a:lnSpc>
              <a:buFont typeface="Arial"/>
              <a:buChar char="⚬"/>
            </a:pPr>
            <a:r>
              <a:rPr lang="en-US" sz="2999">
                <a:solidFill>
                  <a:srgbClr val="2E2E2E"/>
                </a:solidFill>
                <a:latin typeface="Proxima Nova"/>
              </a:rPr>
              <a:t>CNC pipe bending machine</a:t>
            </a:r>
          </a:p>
          <a:p>
            <a:pPr marL="647697" indent="-323848" lvl="1">
              <a:lnSpc>
                <a:spcPts val="4799"/>
              </a:lnSpc>
              <a:buFont typeface="Arial"/>
              <a:buChar char="•"/>
            </a:pPr>
            <a:r>
              <a:rPr lang="en-US" sz="2999">
                <a:solidFill>
                  <a:srgbClr val="2E2E2E"/>
                </a:solidFill>
                <a:latin typeface="Proxima Nova"/>
              </a:rPr>
              <a:t>modern electronic workshop</a:t>
            </a:r>
          </a:p>
          <a:p>
            <a:pPr marL="647697" indent="-323848" lvl="1">
              <a:lnSpc>
                <a:spcPts val="4799"/>
              </a:lnSpc>
              <a:buFont typeface="Arial"/>
              <a:buChar char="•"/>
            </a:pPr>
            <a:r>
              <a:rPr lang="en-US" sz="2999">
                <a:solidFill>
                  <a:srgbClr val="2E2E2E"/>
                </a:solidFill>
                <a:latin typeface="Proxima Nova"/>
              </a:rPr>
              <a:t>skilled workforce of over 1700 personnel, including a team of more than 265 qualified engineers and naval architects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298384" y="530993"/>
            <a:ext cx="6591798" cy="5094717"/>
          </a:xfrm>
          <a:custGeom>
            <a:avLst/>
            <a:gdLst/>
            <a:ahLst/>
            <a:cxnLst/>
            <a:rect r="r" b="b" t="t" l="l"/>
            <a:pathLst>
              <a:path h="5094717" w="6591798">
                <a:moveTo>
                  <a:pt x="0" y="0"/>
                </a:moveTo>
                <a:lnTo>
                  <a:pt x="6591798" y="0"/>
                </a:lnTo>
                <a:lnTo>
                  <a:pt x="6591798" y="5094717"/>
                </a:lnTo>
                <a:lnTo>
                  <a:pt x="0" y="5094717"/>
                </a:lnTo>
                <a:lnTo>
                  <a:pt x="0" y="0"/>
                </a:lnTo>
                <a:close/>
              </a:path>
            </a:pathLst>
          </a:custGeom>
          <a:blipFill>
            <a:blip r:embed="rId8"/>
            <a:stretch>
              <a:fillRect l="0" t="0" r="0" b="0"/>
            </a:stretch>
          </a:blipFill>
        </p:spPr>
      </p:sp>
      <p:sp>
        <p:nvSpPr>
          <p:cNvPr name="Freeform 6" id="6"/>
          <p:cNvSpPr/>
          <p:nvPr/>
        </p:nvSpPr>
        <p:spPr>
          <a:xfrm flipH="false" flipV="false" rot="0">
            <a:off x="9298384" y="5625710"/>
            <a:ext cx="6591798" cy="4383761"/>
          </a:xfrm>
          <a:custGeom>
            <a:avLst/>
            <a:gdLst/>
            <a:ahLst/>
            <a:cxnLst/>
            <a:rect r="r" b="b" t="t" l="l"/>
            <a:pathLst>
              <a:path h="4383761" w="6591798">
                <a:moveTo>
                  <a:pt x="0" y="0"/>
                </a:moveTo>
                <a:lnTo>
                  <a:pt x="6591798" y="0"/>
                </a:lnTo>
                <a:lnTo>
                  <a:pt x="6591798" y="4383761"/>
                </a:lnTo>
                <a:lnTo>
                  <a:pt x="0" y="4383761"/>
                </a:lnTo>
                <a:lnTo>
                  <a:pt x="0" y="0"/>
                </a:lnTo>
                <a:close/>
              </a:path>
            </a:pathLst>
          </a:custGeom>
          <a:blipFill>
            <a:blip r:embed="rId9"/>
            <a:stretch>
              <a:fillRect l="0" t="0" r="0" b="0"/>
            </a:stretch>
          </a:blipFill>
        </p:spPr>
      </p:sp>
      <p:sp>
        <p:nvSpPr>
          <p:cNvPr name="TextBox 7" id="7"/>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SERVICES OFFERED</a:t>
            </a:r>
          </a:p>
        </p:txBody>
      </p:sp>
      <p:sp>
        <p:nvSpPr>
          <p:cNvPr name="TextBox 8" id="8"/>
          <p:cNvSpPr txBox="true"/>
          <p:nvPr/>
        </p:nvSpPr>
        <p:spPr>
          <a:xfrm rot="0">
            <a:off x="1028700" y="2038956"/>
            <a:ext cx="8269684" cy="3876078"/>
          </a:xfrm>
          <a:prstGeom prst="rect">
            <a:avLst/>
          </a:prstGeom>
        </p:spPr>
        <p:txBody>
          <a:bodyPr anchor="t" rtlCol="false" tIns="0" lIns="0" bIns="0" rIns="0">
            <a:spAutoFit/>
          </a:bodyPr>
          <a:lstStyle/>
          <a:p>
            <a:pPr marL="849018" indent="-424509" lvl="1">
              <a:lnSpc>
                <a:spcPts val="6291"/>
              </a:lnSpc>
              <a:buFont typeface="Arial"/>
              <a:buChar char="•"/>
            </a:pPr>
            <a:r>
              <a:rPr lang="en-US" sz="3932">
                <a:solidFill>
                  <a:srgbClr val="2E2E2E"/>
                </a:solidFill>
                <a:latin typeface="Proxima Nova"/>
              </a:rPr>
              <a:t>vessel design and construction</a:t>
            </a:r>
          </a:p>
          <a:p>
            <a:pPr marL="849018" indent="-424509" lvl="1">
              <a:lnSpc>
                <a:spcPts val="6291"/>
              </a:lnSpc>
              <a:buFont typeface="Arial"/>
              <a:buChar char="•"/>
            </a:pPr>
            <a:r>
              <a:rPr lang="en-US" sz="3932">
                <a:solidFill>
                  <a:srgbClr val="2E2E2E"/>
                </a:solidFill>
                <a:latin typeface="Proxima Nova"/>
              </a:rPr>
              <a:t>simulated training facilities</a:t>
            </a:r>
          </a:p>
          <a:p>
            <a:pPr marL="849018" indent="-424509" lvl="1">
              <a:lnSpc>
                <a:spcPts val="6291"/>
              </a:lnSpc>
              <a:buFont typeface="Arial"/>
              <a:buChar char="•"/>
            </a:pPr>
            <a:r>
              <a:rPr lang="en-US" sz="3932">
                <a:solidFill>
                  <a:srgbClr val="2E2E2E"/>
                </a:solidFill>
                <a:latin typeface="Proxima Nova"/>
              </a:rPr>
              <a:t>vessel repair and modernization</a:t>
            </a:r>
          </a:p>
          <a:p>
            <a:pPr marL="849018" indent="-424509" lvl="1">
              <a:lnSpc>
                <a:spcPts val="6291"/>
              </a:lnSpc>
              <a:buFont typeface="Arial"/>
              <a:buChar char="•"/>
            </a:pPr>
            <a:r>
              <a:rPr lang="en-US" sz="3932">
                <a:solidFill>
                  <a:srgbClr val="2E2E2E"/>
                </a:solidFill>
                <a:latin typeface="Proxima Nova"/>
              </a:rPr>
              <a:t>supply of stern gear</a:t>
            </a:r>
          </a:p>
          <a:p>
            <a:pPr marL="849018" indent="-424509" lvl="1">
              <a:lnSpc>
                <a:spcPts val="6291"/>
              </a:lnSpc>
              <a:buFont typeface="Arial"/>
              <a:buChar char="•"/>
            </a:pPr>
            <a:r>
              <a:rPr lang="en-US" sz="3932">
                <a:solidFill>
                  <a:srgbClr val="2E2E2E"/>
                </a:solidFill>
                <a:latin typeface="Proxima Nova"/>
              </a:rPr>
              <a:t>in-house design facility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73352">
            <a:off x="-2726031" y="-8871939"/>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490372"/>
            <a:ext cx="16230600" cy="5031486"/>
          </a:xfrm>
          <a:custGeom>
            <a:avLst/>
            <a:gdLst/>
            <a:ahLst/>
            <a:cxnLst/>
            <a:rect r="r" b="b" t="t" l="l"/>
            <a:pathLst>
              <a:path h="5031486" w="16230600">
                <a:moveTo>
                  <a:pt x="0" y="0"/>
                </a:moveTo>
                <a:lnTo>
                  <a:pt x="16230600" y="0"/>
                </a:lnTo>
                <a:lnTo>
                  <a:pt x="16230600" y="5031486"/>
                </a:lnTo>
                <a:lnTo>
                  <a:pt x="0" y="5031486"/>
                </a:lnTo>
                <a:lnTo>
                  <a:pt x="0" y="0"/>
                </a:lnTo>
                <a:close/>
              </a:path>
            </a:pathLst>
          </a:custGeom>
          <a:blipFill>
            <a:blip r:embed="rId6"/>
            <a:stretch>
              <a:fillRect l="0" t="0" r="0" b="0"/>
            </a:stretch>
          </a:blipFill>
        </p:spPr>
      </p:sp>
      <p:sp>
        <p:nvSpPr>
          <p:cNvPr name="Freeform 5" id="5"/>
          <p:cNvSpPr/>
          <p:nvPr/>
        </p:nvSpPr>
        <p:spPr>
          <a:xfrm flipH="true" flipV="false" rot="148401">
            <a:off x="16426319" y="26387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ORGANIZATION CHART </a:t>
            </a:r>
          </a:p>
        </p:txBody>
      </p:sp>
      <p:sp>
        <p:nvSpPr>
          <p:cNvPr name="Freeform 7" id="7"/>
          <p:cNvSpPr/>
          <p:nvPr/>
        </p:nvSpPr>
        <p:spPr>
          <a:xfrm flipH="false" flipV="false" rot="626888">
            <a:off x="8785881" y="-7730071"/>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6123722">
            <a:off x="-4253501" y="7501401"/>
            <a:ext cx="11511802" cy="11511802"/>
          </a:xfrm>
          <a:custGeom>
            <a:avLst/>
            <a:gdLst/>
            <a:ahLst/>
            <a:cxnLst/>
            <a:rect r="r" b="b" t="t" l="l"/>
            <a:pathLst>
              <a:path h="11511802" w="11511802">
                <a:moveTo>
                  <a:pt x="0" y="0"/>
                </a:moveTo>
                <a:lnTo>
                  <a:pt x="11511801" y="0"/>
                </a:lnTo>
                <a:lnTo>
                  <a:pt x="11511801" y="11511801"/>
                </a:lnTo>
                <a:lnTo>
                  <a:pt x="0" y="11511801"/>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9826917">
            <a:off x="9791687" y="7384705"/>
            <a:ext cx="11511802" cy="11511802"/>
          </a:xfrm>
          <a:custGeom>
            <a:avLst/>
            <a:gdLst/>
            <a:ahLst/>
            <a:cxnLst/>
            <a:rect r="r" b="b" t="t" l="l"/>
            <a:pathLst>
              <a:path h="11511802" w="11511802">
                <a:moveTo>
                  <a:pt x="0" y="0"/>
                </a:moveTo>
                <a:lnTo>
                  <a:pt x="11511802" y="0"/>
                </a:lnTo>
                <a:lnTo>
                  <a:pt x="11511802" y="11511801"/>
                </a:lnTo>
                <a:lnTo>
                  <a:pt x="0" y="11511801"/>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64334">
            <a:off x="-5787052" y="-4193991"/>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871261" y="-1579301"/>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14425"/>
            <a:ext cx="10445523" cy="669925"/>
          </a:xfrm>
          <a:prstGeom prst="rect">
            <a:avLst/>
          </a:prstGeom>
        </p:spPr>
        <p:txBody>
          <a:bodyPr anchor="t" rtlCol="false" tIns="0" lIns="0" bIns="0" rIns="0">
            <a:spAutoFit/>
          </a:bodyPr>
          <a:lstStyle/>
          <a:p>
            <a:pPr>
              <a:lnSpc>
                <a:spcPts val="5000"/>
              </a:lnSpc>
            </a:pPr>
            <a:r>
              <a:rPr lang="en-US" sz="5000">
                <a:solidFill>
                  <a:srgbClr val="004AAD"/>
                </a:solidFill>
                <a:latin typeface="Proxima Nova Bold"/>
              </a:rPr>
              <a:t>OUTFITTING DEPARTMENT</a:t>
            </a:r>
          </a:p>
        </p:txBody>
      </p:sp>
      <p:sp>
        <p:nvSpPr>
          <p:cNvPr name="TextBox 6" id="6"/>
          <p:cNvSpPr txBox="true"/>
          <p:nvPr/>
        </p:nvSpPr>
        <p:spPr>
          <a:xfrm rot="0">
            <a:off x="612407" y="2058309"/>
            <a:ext cx="15828698" cy="7199991"/>
          </a:xfrm>
          <a:prstGeom prst="rect">
            <a:avLst/>
          </a:prstGeom>
        </p:spPr>
        <p:txBody>
          <a:bodyPr anchor="t" rtlCol="false" tIns="0" lIns="0" bIns="0" rIns="0">
            <a:spAutoFit/>
          </a:bodyPr>
          <a:lstStyle/>
          <a:p>
            <a:pPr marL="600837" indent="-300419" lvl="1">
              <a:lnSpc>
                <a:spcPts val="4452"/>
              </a:lnSpc>
              <a:buFont typeface="Arial"/>
              <a:buChar char="•"/>
            </a:pPr>
            <a:r>
              <a:rPr lang="en-US" sz="2782">
                <a:solidFill>
                  <a:srgbClr val="2E2E2E"/>
                </a:solidFill>
                <a:latin typeface="Proxima Nova"/>
              </a:rPr>
              <a:t>The outfitting engineering department deals with installation of machinery on the ship, their inspection, conducting trials and commissioning.</a:t>
            </a:r>
          </a:p>
          <a:p>
            <a:pPr marL="600837" indent="-300419" lvl="1">
              <a:lnSpc>
                <a:spcPts val="4452"/>
              </a:lnSpc>
              <a:buFont typeface="Arial"/>
              <a:buChar char="•"/>
            </a:pPr>
            <a:r>
              <a:rPr lang="en-US" sz="2782">
                <a:solidFill>
                  <a:srgbClr val="2E2E2E"/>
                </a:solidFill>
                <a:latin typeface="Proxima Nova"/>
              </a:rPr>
              <a:t>Some of the various machineries that are installed are</a:t>
            </a:r>
          </a:p>
          <a:p>
            <a:pPr marL="1201674" indent="-400558" lvl="2">
              <a:lnSpc>
                <a:spcPts val="4452"/>
              </a:lnSpc>
              <a:buFont typeface="Arial"/>
              <a:buChar char="⚬"/>
            </a:pPr>
            <a:r>
              <a:rPr lang="en-US" sz="2782">
                <a:solidFill>
                  <a:srgbClr val="2E2E2E"/>
                </a:solidFill>
                <a:latin typeface="Proxima Nova"/>
              </a:rPr>
              <a:t>Main engine</a:t>
            </a:r>
          </a:p>
          <a:p>
            <a:pPr marL="1201674" indent="-400558" lvl="2">
              <a:lnSpc>
                <a:spcPts val="4452"/>
              </a:lnSpc>
              <a:buFont typeface="Arial"/>
              <a:buChar char="⚬"/>
            </a:pPr>
            <a:r>
              <a:rPr lang="en-US" sz="2782">
                <a:solidFill>
                  <a:srgbClr val="2E2E2E"/>
                </a:solidFill>
                <a:latin typeface="Proxima Nova"/>
              </a:rPr>
              <a:t>Gear Box</a:t>
            </a:r>
          </a:p>
          <a:p>
            <a:pPr marL="1201674" indent="-400558" lvl="2">
              <a:lnSpc>
                <a:spcPts val="4452"/>
              </a:lnSpc>
              <a:buFont typeface="Arial"/>
              <a:buChar char="⚬"/>
            </a:pPr>
            <a:r>
              <a:rPr lang="en-US" sz="2782">
                <a:solidFill>
                  <a:srgbClr val="2E2E2E"/>
                </a:solidFill>
                <a:latin typeface="Proxima Nova"/>
              </a:rPr>
              <a:t>Shaft Generators</a:t>
            </a:r>
          </a:p>
          <a:p>
            <a:pPr marL="1201674" indent="-400558" lvl="2">
              <a:lnSpc>
                <a:spcPts val="4452"/>
              </a:lnSpc>
              <a:buFont typeface="Arial"/>
              <a:buChar char="⚬"/>
            </a:pPr>
            <a:r>
              <a:rPr lang="en-US" sz="2782">
                <a:solidFill>
                  <a:srgbClr val="2E2E2E"/>
                </a:solidFill>
                <a:latin typeface="Proxima Nova"/>
              </a:rPr>
              <a:t>Bow Thrusters</a:t>
            </a:r>
          </a:p>
          <a:p>
            <a:pPr marL="1201674" indent="-400558" lvl="2">
              <a:lnSpc>
                <a:spcPts val="4452"/>
              </a:lnSpc>
              <a:buFont typeface="Arial"/>
              <a:buChar char="⚬"/>
            </a:pPr>
            <a:r>
              <a:rPr lang="en-US" sz="2782">
                <a:solidFill>
                  <a:srgbClr val="2E2E2E"/>
                </a:solidFill>
                <a:latin typeface="Proxima Nova"/>
              </a:rPr>
              <a:t>Diesel generators</a:t>
            </a:r>
          </a:p>
          <a:p>
            <a:pPr marL="1201674" indent="-400558" lvl="2">
              <a:lnSpc>
                <a:spcPts val="4452"/>
              </a:lnSpc>
              <a:buFont typeface="Arial"/>
              <a:buChar char="⚬"/>
            </a:pPr>
            <a:r>
              <a:rPr lang="en-US" sz="2782">
                <a:solidFill>
                  <a:srgbClr val="2E2E2E"/>
                </a:solidFill>
                <a:latin typeface="Proxima Nova"/>
              </a:rPr>
              <a:t>Fuel oil separator</a:t>
            </a:r>
          </a:p>
          <a:p>
            <a:pPr marL="1201674" indent="-400558" lvl="2">
              <a:lnSpc>
                <a:spcPts val="4452"/>
              </a:lnSpc>
              <a:buFont typeface="Arial"/>
              <a:buChar char="⚬"/>
            </a:pPr>
            <a:r>
              <a:rPr lang="en-US" sz="2782">
                <a:solidFill>
                  <a:srgbClr val="2E2E2E"/>
                </a:solidFill>
                <a:latin typeface="Proxima Nova"/>
              </a:rPr>
              <a:t>Propeller</a:t>
            </a:r>
          </a:p>
          <a:p>
            <a:pPr marL="1201674" indent="-400558" lvl="2">
              <a:lnSpc>
                <a:spcPts val="4452"/>
              </a:lnSpc>
              <a:buFont typeface="Arial"/>
              <a:buChar char="⚬"/>
            </a:pPr>
            <a:r>
              <a:rPr lang="en-US" sz="2782">
                <a:solidFill>
                  <a:srgbClr val="2E2E2E"/>
                </a:solidFill>
                <a:latin typeface="Proxima Nova"/>
              </a:rPr>
              <a:t>Fresh water generator</a:t>
            </a:r>
          </a:p>
          <a:p>
            <a:pPr marL="1201674" indent="-400558" lvl="2">
              <a:lnSpc>
                <a:spcPts val="4452"/>
              </a:lnSpc>
              <a:buFont typeface="Arial"/>
              <a:buChar char="⚬"/>
            </a:pPr>
            <a:r>
              <a:rPr lang="en-US" sz="2782">
                <a:solidFill>
                  <a:srgbClr val="2E2E2E"/>
                </a:solidFill>
                <a:latin typeface="Proxima Nova"/>
              </a:rPr>
              <a:t>Fin stabilizer</a:t>
            </a:r>
          </a:p>
          <a:p>
            <a:pPr marL="1201674" indent="-400558" lvl="2">
              <a:lnSpc>
                <a:spcPts val="4452"/>
              </a:lnSpc>
              <a:buFont typeface="Arial"/>
              <a:buChar char="⚬"/>
            </a:pPr>
            <a:r>
              <a:rPr lang="en-US" sz="2782">
                <a:solidFill>
                  <a:srgbClr val="2E2E2E"/>
                </a:solidFill>
                <a:latin typeface="Proxima Nova"/>
              </a:rPr>
              <a:t>Air compressor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DAFmV0droPM</dc:identifier>
  <dcterms:modified xsi:type="dcterms:W3CDTF">2011-08-01T06:04:30Z</dcterms:modified>
  <cp:revision>1</cp:revision>
  <dc:title>GSL Report</dc:title>
</cp:coreProperties>
</file>